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93"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Lst>
  <p:sldSz cx="7556500" cy="10693400"/>
  <p:notesSz cx="6858000" cy="9144000"/>
  <p:embeddedFontLst>
    <p:embeddedFont>
      <p:font typeface="Lato" panose="020F0502020204030203" pitchFamily="34" charset="0"/>
      <p:regular r:id="rId41"/>
      <p:bold r:id="rId42"/>
      <p:italic r:id="rId43"/>
      <p:boldItalic r:id="rId44"/>
    </p:embeddedFont>
    <p:embeddedFont>
      <p:font typeface="Lato Bold" panose="020F0502020204030203" pitchFamily="34" charset="0"/>
      <p:regular r:id="rId45"/>
      <p:bold r:id="rId46"/>
    </p:embeddedFont>
    <p:embeddedFont>
      <p:font typeface="Lato Light" panose="020F0502020204030203" pitchFamily="34" charset="0"/>
      <p:regular r:id="rId47"/>
      <p:italic r:id="rId48"/>
    </p:embeddedFont>
    <p:embeddedFont>
      <p:font typeface="Telegraf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7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CB075-830C-79E5-4E8F-A4DB68A6BD18}" v="7" dt="2025-01-31T05:07:57.253"/>
    <p1510:client id="{D529D6CA-D65D-4E6C-B3F8-B21A4A5A7615}" v="128" dt="2025-01-29T11:13:29.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622" autoAdjust="0"/>
  </p:normalViewPr>
  <p:slideViewPr>
    <p:cSldViewPr>
      <p:cViewPr varScale="1">
        <p:scale>
          <a:sx n="68" d="100"/>
          <a:sy n="68" d="100"/>
        </p:scale>
        <p:origin x="3270" y="66"/>
      </p:cViewPr>
      <p:guideLst>
        <p:guide orient="horz" pos="2168"/>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nraj K" userId="89fb90f8-4b88-457b-ada6-2a1c00b076ad" providerId="ADAL" clId="{EBF5170D-92E4-47DD-A827-B8DD55D5D916}"/>
    <pc:docChg chg="undo custSel modSld">
      <pc:chgData name="Mohanraj K" userId="89fb90f8-4b88-457b-ada6-2a1c00b076ad" providerId="ADAL" clId="{EBF5170D-92E4-47DD-A827-B8DD55D5D916}" dt="2025-01-28T06:41:32.294" v="4" actId="1076"/>
      <pc:docMkLst>
        <pc:docMk/>
      </pc:docMkLst>
      <pc:sldChg chg="addSp delSp modSp mod">
        <pc:chgData name="Mohanraj K" userId="89fb90f8-4b88-457b-ada6-2a1c00b076ad" providerId="ADAL" clId="{EBF5170D-92E4-47DD-A827-B8DD55D5D916}" dt="2025-01-28T06:41:32.294" v="4" actId="1076"/>
        <pc:sldMkLst>
          <pc:docMk/>
          <pc:sldMk cId="0" sldId="263"/>
        </pc:sldMkLst>
        <pc:spChg chg="del">
          <ac:chgData name="Mohanraj K" userId="89fb90f8-4b88-457b-ada6-2a1c00b076ad" providerId="ADAL" clId="{EBF5170D-92E4-47DD-A827-B8DD55D5D916}" dt="2025-01-28T06:36:21.446" v="0" actId="478"/>
          <ac:spMkLst>
            <pc:docMk/>
            <pc:sldMk cId="0" sldId="263"/>
            <ac:spMk id="7" creationId="{4BC909F6-E0E8-8C63-4FC4-29ADD864AD63}"/>
          </ac:spMkLst>
        </pc:spChg>
        <pc:spChg chg="add mod">
          <ac:chgData name="Mohanraj K" userId="89fb90f8-4b88-457b-ada6-2a1c00b076ad" providerId="ADAL" clId="{EBF5170D-92E4-47DD-A827-B8DD55D5D916}" dt="2025-01-28T06:41:32.294" v="4" actId="1076"/>
          <ac:spMkLst>
            <pc:docMk/>
            <pc:sldMk cId="0" sldId="263"/>
            <ac:spMk id="8" creationId="{9745985F-2468-2C53-3920-D9784F0184B7}"/>
          </ac:spMkLst>
        </pc:spChg>
        <pc:spChg chg="add mod">
          <ac:chgData name="Mohanraj K" userId="89fb90f8-4b88-457b-ada6-2a1c00b076ad" providerId="ADAL" clId="{EBF5170D-92E4-47DD-A827-B8DD55D5D916}" dt="2025-01-28T06:41:27.064" v="3" actId="1076"/>
          <ac:spMkLst>
            <pc:docMk/>
            <pc:sldMk cId="0" sldId="263"/>
            <ac:spMk id="9" creationId="{C128B3F2-7ABE-D975-7A8C-8CD6C6D0ED06}"/>
          </ac:spMkLst>
        </pc:spChg>
        <pc:spChg chg="add mod">
          <ac:chgData name="Mohanraj K" userId="89fb90f8-4b88-457b-ada6-2a1c00b076ad" providerId="ADAL" clId="{EBF5170D-92E4-47DD-A827-B8DD55D5D916}" dt="2025-01-28T06:41:32.294" v="4" actId="1076"/>
          <ac:spMkLst>
            <pc:docMk/>
            <pc:sldMk cId="0" sldId="263"/>
            <ac:spMk id="10" creationId="{4019F4E2-A67F-60D3-60CA-9C79DAD5A773}"/>
          </ac:spMkLst>
        </pc:spChg>
        <pc:spChg chg="add mod">
          <ac:chgData name="Mohanraj K" userId="89fb90f8-4b88-457b-ada6-2a1c00b076ad" providerId="ADAL" clId="{EBF5170D-92E4-47DD-A827-B8DD55D5D916}" dt="2025-01-28T06:41:27.064" v="3" actId="1076"/>
          <ac:spMkLst>
            <pc:docMk/>
            <pc:sldMk cId="0" sldId="263"/>
            <ac:spMk id="11" creationId="{E0AF551A-4767-EEF7-8A12-8BE381899AC7}"/>
          </ac:spMkLst>
        </pc:spChg>
        <pc:spChg chg="add mod">
          <ac:chgData name="Mohanraj K" userId="89fb90f8-4b88-457b-ada6-2a1c00b076ad" providerId="ADAL" clId="{EBF5170D-92E4-47DD-A827-B8DD55D5D916}" dt="2025-01-28T06:41:27.064" v="3" actId="1076"/>
          <ac:spMkLst>
            <pc:docMk/>
            <pc:sldMk cId="0" sldId="263"/>
            <ac:spMk id="12" creationId="{46CB57DA-D612-D379-0202-05CA74642D15}"/>
          </ac:spMkLst>
        </pc:spChg>
        <pc:spChg chg="add mod">
          <ac:chgData name="Mohanraj K" userId="89fb90f8-4b88-457b-ada6-2a1c00b076ad" providerId="ADAL" clId="{EBF5170D-92E4-47DD-A827-B8DD55D5D916}" dt="2025-01-28T06:41:27.064" v="3" actId="1076"/>
          <ac:spMkLst>
            <pc:docMk/>
            <pc:sldMk cId="0" sldId="263"/>
            <ac:spMk id="13" creationId="{73C8CAD1-55C1-BCC1-AD35-A1AF62B8DCA4}"/>
          </ac:spMkLst>
        </pc:spChg>
        <pc:spChg chg="add mod">
          <ac:chgData name="Mohanraj K" userId="89fb90f8-4b88-457b-ada6-2a1c00b076ad" providerId="ADAL" clId="{EBF5170D-92E4-47DD-A827-B8DD55D5D916}" dt="2025-01-28T06:41:32.294" v="4" actId="1076"/>
          <ac:spMkLst>
            <pc:docMk/>
            <pc:sldMk cId="0" sldId="263"/>
            <ac:spMk id="14" creationId="{5E4F3117-0F7D-24A6-60B5-976E43B43CF8}"/>
          </ac:spMkLst>
        </pc:spChg>
        <pc:spChg chg="add mod">
          <ac:chgData name="Mohanraj K" userId="89fb90f8-4b88-457b-ada6-2a1c00b076ad" providerId="ADAL" clId="{EBF5170D-92E4-47DD-A827-B8DD55D5D916}" dt="2025-01-28T06:41:32.294" v="4" actId="1076"/>
          <ac:spMkLst>
            <pc:docMk/>
            <pc:sldMk cId="0" sldId="263"/>
            <ac:spMk id="15" creationId="{C79F2EF8-1779-923B-EBFE-5E2533739FB1}"/>
          </ac:spMkLst>
        </pc:spChg>
        <pc:spChg chg="add mod">
          <ac:chgData name="Mohanraj K" userId="89fb90f8-4b88-457b-ada6-2a1c00b076ad" providerId="ADAL" clId="{EBF5170D-92E4-47DD-A827-B8DD55D5D916}" dt="2025-01-28T06:41:32.294" v="4" actId="1076"/>
          <ac:spMkLst>
            <pc:docMk/>
            <pc:sldMk cId="0" sldId="263"/>
            <ac:spMk id="16" creationId="{B025575D-0881-CDDF-40E6-F3A39C4B69C7}"/>
          </ac:spMkLst>
        </pc:spChg>
        <pc:spChg chg="add mod">
          <ac:chgData name="Mohanraj K" userId="89fb90f8-4b88-457b-ada6-2a1c00b076ad" providerId="ADAL" clId="{EBF5170D-92E4-47DD-A827-B8DD55D5D916}" dt="2025-01-28T06:41:32.294" v="4" actId="1076"/>
          <ac:spMkLst>
            <pc:docMk/>
            <pc:sldMk cId="0" sldId="263"/>
            <ac:spMk id="17" creationId="{C4C4324D-7935-3C25-F1CA-DE8ED783847D}"/>
          </ac:spMkLst>
        </pc:spChg>
        <pc:spChg chg="add mod">
          <ac:chgData name="Mohanraj K" userId="89fb90f8-4b88-457b-ada6-2a1c00b076ad" providerId="ADAL" clId="{EBF5170D-92E4-47DD-A827-B8DD55D5D916}" dt="2025-01-28T06:41:32.294" v="4" actId="1076"/>
          <ac:spMkLst>
            <pc:docMk/>
            <pc:sldMk cId="0" sldId="263"/>
            <ac:spMk id="18" creationId="{8E1DACDE-30D2-E183-60A9-916FCBEB2B52}"/>
          </ac:spMkLst>
        </pc:spChg>
        <pc:spChg chg="mod">
          <ac:chgData name="Mohanraj K" userId="89fb90f8-4b88-457b-ada6-2a1c00b076ad" providerId="ADAL" clId="{EBF5170D-92E4-47DD-A827-B8DD55D5D916}" dt="2025-01-28T06:36:22.443" v="1"/>
          <ac:spMkLst>
            <pc:docMk/>
            <pc:sldMk cId="0" sldId="263"/>
            <ac:spMk id="23" creationId="{414DE50E-B3A1-CAD9-A8F8-1878E17F4EB0}"/>
          </ac:spMkLst>
        </pc:spChg>
        <pc:spChg chg="mod">
          <ac:chgData name="Mohanraj K" userId="89fb90f8-4b88-457b-ada6-2a1c00b076ad" providerId="ADAL" clId="{EBF5170D-92E4-47DD-A827-B8DD55D5D916}" dt="2025-01-28T06:36:22.443" v="1"/>
          <ac:spMkLst>
            <pc:docMk/>
            <pc:sldMk cId="0" sldId="263"/>
            <ac:spMk id="24" creationId="{50FDCC13-6108-90A7-905A-BDC4F38FA66C}"/>
          </ac:spMkLst>
        </pc:spChg>
        <pc:spChg chg="mod">
          <ac:chgData name="Mohanraj K" userId="89fb90f8-4b88-457b-ada6-2a1c00b076ad" providerId="ADAL" clId="{EBF5170D-92E4-47DD-A827-B8DD55D5D916}" dt="2025-01-28T06:36:22.443" v="1"/>
          <ac:spMkLst>
            <pc:docMk/>
            <pc:sldMk cId="0" sldId="263"/>
            <ac:spMk id="25" creationId="{24C411A2-D223-A67E-1475-590072B5FB63}"/>
          </ac:spMkLst>
        </pc:spChg>
        <pc:spChg chg="mod">
          <ac:chgData name="Mohanraj K" userId="89fb90f8-4b88-457b-ada6-2a1c00b076ad" providerId="ADAL" clId="{EBF5170D-92E4-47DD-A827-B8DD55D5D916}" dt="2025-01-28T06:36:22.443" v="1"/>
          <ac:spMkLst>
            <pc:docMk/>
            <pc:sldMk cId="0" sldId="263"/>
            <ac:spMk id="26" creationId="{6A47F4F1-0C12-E7B0-734E-1BE9CC03537E}"/>
          </ac:spMkLst>
        </pc:spChg>
        <pc:spChg chg="add mod">
          <ac:chgData name="Mohanraj K" userId="89fb90f8-4b88-457b-ada6-2a1c00b076ad" providerId="ADAL" clId="{EBF5170D-92E4-47DD-A827-B8DD55D5D916}" dt="2025-01-28T06:41:27.064" v="3" actId="1076"/>
          <ac:spMkLst>
            <pc:docMk/>
            <pc:sldMk cId="0" sldId="263"/>
            <ac:spMk id="27" creationId="{F9FDF5E4-EB5A-D7BC-53DA-228AB62A5ECC}"/>
          </ac:spMkLst>
        </pc:spChg>
        <pc:spChg chg="add mod">
          <ac:chgData name="Mohanraj K" userId="89fb90f8-4b88-457b-ada6-2a1c00b076ad" providerId="ADAL" clId="{EBF5170D-92E4-47DD-A827-B8DD55D5D916}" dt="2025-01-28T06:41:27.064" v="3" actId="1076"/>
          <ac:spMkLst>
            <pc:docMk/>
            <pc:sldMk cId="0" sldId="263"/>
            <ac:spMk id="28" creationId="{950D2879-EEAC-20E6-D000-F4E62D5E04A9}"/>
          </ac:spMkLst>
        </pc:spChg>
        <pc:spChg chg="add mod">
          <ac:chgData name="Mohanraj K" userId="89fb90f8-4b88-457b-ada6-2a1c00b076ad" providerId="ADAL" clId="{EBF5170D-92E4-47DD-A827-B8DD55D5D916}" dt="2025-01-28T06:41:27.064" v="3" actId="1076"/>
          <ac:spMkLst>
            <pc:docMk/>
            <pc:sldMk cId="0" sldId="263"/>
            <ac:spMk id="29" creationId="{A29A2158-7ED5-FEF8-D80E-3DAD67B52806}"/>
          </ac:spMkLst>
        </pc:spChg>
        <pc:spChg chg="add mod">
          <ac:chgData name="Mohanraj K" userId="89fb90f8-4b88-457b-ada6-2a1c00b076ad" providerId="ADAL" clId="{EBF5170D-92E4-47DD-A827-B8DD55D5D916}" dt="2025-01-28T06:41:27.064" v="3" actId="1076"/>
          <ac:spMkLst>
            <pc:docMk/>
            <pc:sldMk cId="0" sldId="263"/>
            <ac:spMk id="30" creationId="{0951D5D8-9E44-D123-42C4-5D30C39B06B1}"/>
          </ac:spMkLst>
        </pc:spChg>
        <pc:spChg chg="add mod">
          <ac:chgData name="Mohanraj K" userId="89fb90f8-4b88-457b-ada6-2a1c00b076ad" providerId="ADAL" clId="{EBF5170D-92E4-47DD-A827-B8DD55D5D916}" dt="2025-01-28T06:41:32.294" v="4" actId="1076"/>
          <ac:spMkLst>
            <pc:docMk/>
            <pc:sldMk cId="0" sldId="263"/>
            <ac:spMk id="32" creationId="{5002C952-5C21-363F-40AC-3D49783D5852}"/>
          </ac:spMkLst>
        </pc:spChg>
        <pc:spChg chg="del">
          <ac:chgData name="Mohanraj K" userId="89fb90f8-4b88-457b-ada6-2a1c00b076ad" providerId="ADAL" clId="{EBF5170D-92E4-47DD-A827-B8DD55D5D916}" dt="2025-01-28T06:36:21.446" v="0" actId="478"/>
          <ac:spMkLst>
            <pc:docMk/>
            <pc:sldMk cId="0" sldId="263"/>
            <ac:spMk id="34" creationId="{CA802D47-FBC1-B5C1-740C-23E85804D318}"/>
          </ac:spMkLst>
        </pc:spChg>
        <pc:spChg chg="del">
          <ac:chgData name="Mohanraj K" userId="89fb90f8-4b88-457b-ada6-2a1c00b076ad" providerId="ADAL" clId="{EBF5170D-92E4-47DD-A827-B8DD55D5D916}" dt="2025-01-28T06:36:21.446" v="0" actId="478"/>
          <ac:spMkLst>
            <pc:docMk/>
            <pc:sldMk cId="0" sldId="263"/>
            <ac:spMk id="35" creationId="{60982A3E-9BD1-ED2B-56D8-99B0134A97A6}"/>
          </ac:spMkLst>
        </pc:spChg>
        <pc:spChg chg="add mod">
          <ac:chgData name="Mohanraj K" userId="89fb90f8-4b88-457b-ada6-2a1c00b076ad" providerId="ADAL" clId="{EBF5170D-92E4-47DD-A827-B8DD55D5D916}" dt="2025-01-28T06:41:32.294" v="4" actId="1076"/>
          <ac:spMkLst>
            <pc:docMk/>
            <pc:sldMk cId="0" sldId="263"/>
            <ac:spMk id="36" creationId="{A599E5C1-8E20-AC71-950E-51BF21F4BBF9}"/>
          </ac:spMkLst>
        </pc:spChg>
        <pc:spChg chg="add mod">
          <ac:chgData name="Mohanraj K" userId="89fb90f8-4b88-457b-ada6-2a1c00b076ad" providerId="ADAL" clId="{EBF5170D-92E4-47DD-A827-B8DD55D5D916}" dt="2025-01-28T06:41:32.294" v="4" actId="1076"/>
          <ac:spMkLst>
            <pc:docMk/>
            <pc:sldMk cId="0" sldId="263"/>
            <ac:spMk id="37" creationId="{FC5BAABF-21A0-E5BD-5ADE-73259A6F4C51}"/>
          </ac:spMkLst>
        </pc:spChg>
        <pc:spChg chg="add mod">
          <ac:chgData name="Mohanraj K" userId="89fb90f8-4b88-457b-ada6-2a1c00b076ad" providerId="ADAL" clId="{EBF5170D-92E4-47DD-A827-B8DD55D5D916}" dt="2025-01-28T06:41:32.294" v="4" actId="1076"/>
          <ac:spMkLst>
            <pc:docMk/>
            <pc:sldMk cId="0" sldId="263"/>
            <ac:spMk id="38" creationId="{42CDC24D-B400-5ECE-489E-CDC5B343EB66}"/>
          </ac:spMkLst>
        </pc:spChg>
        <pc:spChg chg="add mod">
          <ac:chgData name="Mohanraj K" userId="89fb90f8-4b88-457b-ada6-2a1c00b076ad" providerId="ADAL" clId="{EBF5170D-92E4-47DD-A827-B8DD55D5D916}" dt="2025-01-28T06:41:32.294" v="4" actId="1076"/>
          <ac:spMkLst>
            <pc:docMk/>
            <pc:sldMk cId="0" sldId="263"/>
            <ac:spMk id="39" creationId="{7CAAE704-6DCC-FAF8-5FCC-651364B09192}"/>
          </ac:spMkLst>
        </pc:spChg>
        <pc:spChg chg="add mod">
          <ac:chgData name="Mohanraj K" userId="89fb90f8-4b88-457b-ada6-2a1c00b076ad" providerId="ADAL" clId="{EBF5170D-92E4-47DD-A827-B8DD55D5D916}" dt="2025-01-28T06:41:32.294" v="4" actId="1076"/>
          <ac:spMkLst>
            <pc:docMk/>
            <pc:sldMk cId="0" sldId="263"/>
            <ac:spMk id="40" creationId="{58C8AD9D-B4E2-8A4C-1A2D-7AE716D9F421}"/>
          </ac:spMkLst>
        </pc:spChg>
        <pc:spChg chg="del">
          <ac:chgData name="Mohanraj K" userId="89fb90f8-4b88-457b-ada6-2a1c00b076ad" providerId="ADAL" clId="{EBF5170D-92E4-47DD-A827-B8DD55D5D916}" dt="2025-01-28T06:36:21.446" v="0" actId="478"/>
          <ac:spMkLst>
            <pc:docMk/>
            <pc:sldMk cId="0" sldId="263"/>
            <ac:spMk id="76" creationId="{08FB3079-0266-4680-4B09-8D60DD40D1B0}"/>
          </ac:spMkLst>
        </pc:spChg>
        <pc:spChg chg="del">
          <ac:chgData name="Mohanraj K" userId="89fb90f8-4b88-457b-ada6-2a1c00b076ad" providerId="ADAL" clId="{EBF5170D-92E4-47DD-A827-B8DD55D5D916}" dt="2025-01-28T06:36:21.446" v="0" actId="478"/>
          <ac:spMkLst>
            <pc:docMk/>
            <pc:sldMk cId="0" sldId="263"/>
            <ac:spMk id="77" creationId="{34C4CCC9-4231-0C24-79B8-38741D923597}"/>
          </ac:spMkLst>
        </pc:spChg>
        <pc:spChg chg="del">
          <ac:chgData name="Mohanraj K" userId="89fb90f8-4b88-457b-ada6-2a1c00b076ad" providerId="ADAL" clId="{EBF5170D-92E4-47DD-A827-B8DD55D5D916}" dt="2025-01-28T06:36:21.446" v="0" actId="478"/>
          <ac:spMkLst>
            <pc:docMk/>
            <pc:sldMk cId="0" sldId="263"/>
            <ac:spMk id="78" creationId="{6367E4D7-8A60-D1E5-1B21-30765323DDFD}"/>
          </ac:spMkLst>
        </pc:spChg>
        <pc:spChg chg="del">
          <ac:chgData name="Mohanraj K" userId="89fb90f8-4b88-457b-ada6-2a1c00b076ad" providerId="ADAL" clId="{EBF5170D-92E4-47DD-A827-B8DD55D5D916}" dt="2025-01-28T06:36:21.446" v="0" actId="478"/>
          <ac:spMkLst>
            <pc:docMk/>
            <pc:sldMk cId="0" sldId="263"/>
            <ac:spMk id="79" creationId="{62BACEE0-0148-5FC1-BA02-02819035F4E9}"/>
          </ac:spMkLst>
        </pc:spChg>
        <pc:spChg chg="del">
          <ac:chgData name="Mohanraj K" userId="89fb90f8-4b88-457b-ada6-2a1c00b076ad" providerId="ADAL" clId="{EBF5170D-92E4-47DD-A827-B8DD55D5D916}" dt="2025-01-28T06:36:21.446" v="0" actId="478"/>
          <ac:spMkLst>
            <pc:docMk/>
            <pc:sldMk cId="0" sldId="263"/>
            <ac:spMk id="80" creationId="{BE5AC302-3DA0-346F-DB35-94C83F5F761A}"/>
          </ac:spMkLst>
        </pc:spChg>
        <pc:spChg chg="del">
          <ac:chgData name="Mohanraj K" userId="89fb90f8-4b88-457b-ada6-2a1c00b076ad" providerId="ADAL" clId="{EBF5170D-92E4-47DD-A827-B8DD55D5D916}" dt="2025-01-28T06:36:21.446" v="0" actId="478"/>
          <ac:spMkLst>
            <pc:docMk/>
            <pc:sldMk cId="0" sldId="263"/>
            <ac:spMk id="95" creationId="{4914E0BA-2D62-04AC-302B-7EECAF5E5979}"/>
          </ac:spMkLst>
        </pc:spChg>
        <pc:spChg chg="del">
          <ac:chgData name="Mohanraj K" userId="89fb90f8-4b88-457b-ada6-2a1c00b076ad" providerId="ADAL" clId="{EBF5170D-92E4-47DD-A827-B8DD55D5D916}" dt="2025-01-28T06:36:21.446" v="0" actId="478"/>
          <ac:spMkLst>
            <pc:docMk/>
            <pc:sldMk cId="0" sldId="263"/>
            <ac:spMk id="96" creationId="{D4E59117-AE70-FA25-0D9E-4281836229C0}"/>
          </ac:spMkLst>
        </pc:spChg>
        <pc:spChg chg="del">
          <ac:chgData name="Mohanraj K" userId="89fb90f8-4b88-457b-ada6-2a1c00b076ad" providerId="ADAL" clId="{EBF5170D-92E4-47DD-A827-B8DD55D5D916}" dt="2025-01-28T06:36:21.446" v="0" actId="478"/>
          <ac:spMkLst>
            <pc:docMk/>
            <pc:sldMk cId="0" sldId="263"/>
            <ac:spMk id="97" creationId="{8EEBF723-C9F1-29CC-2012-40E624EE2512}"/>
          </ac:spMkLst>
        </pc:spChg>
        <pc:spChg chg="del">
          <ac:chgData name="Mohanraj K" userId="89fb90f8-4b88-457b-ada6-2a1c00b076ad" providerId="ADAL" clId="{EBF5170D-92E4-47DD-A827-B8DD55D5D916}" dt="2025-01-28T06:36:21.446" v="0" actId="478"/>
          <ac:spMkLst>
            <pc:docMk/>
            <pc:sldMk cId="0" sldId="263"/>
            <ac:spMk id="98" creationId="{847E928D-531A-757B-CCAC-20ED41B0E20A}"/>
          </ac:spMkLst>
        </pc:spChg>
        <pc:spChg chg="del">
          <ac:chgData name="Mohanraj K" userId="89fb90f8-4b88-457b-ada6-2a1c00b076ad" providerId="ADAL" clId="{EBF5170D-92E4-47DD-A827-B8DD55D5D916}" dt="2025-01-28T06:36:21.446" v="0" actId="478"/>
          <ac:spMkLst>
            <pc:docMk/>
            <pc:sldMk cId="0" sldId="263"/>
            <ac:spMk id="99" creationId="{6FD15C5A-FEB1-B715-2EF1-7BBC816E057C}"/>
          </ac:spMkLst>
        </pc:spChg>
        <pc:spChg chg="del">
          <ac:chgData name="Mohanraj K" userId="89fb90f8-4b88-457b-ada6-2a1c00b076ad" providerId="ADAL" clId="{EBF5170D-92E4-47DD-A827-B8DD55D5D916}" dt="2025-01-28T06:36:21.446" v="0" actId="478"/>
          <ac:spMkLst>
            <pc:docMk/>
            <pc:sldMk cId="0" sldId="263"/>
            <ac:spMk id="100" creationId="{8064F9A9-0F50-2DA2-11AF-951BA3212720}"/>
          </ac:spMkLst>
        </pc:spChg>
        <pc:spChg chg="del">
          <ac:chgData name="Mohanraj K" userId="89fb90f8-4b88-457b-ada6-2a1c00b076ad" providerId="ADAL" clId="{EBF5170D-92E4-47DD-A827-B8DD55D5D916}" dt="2025-01-28T06:36:21.446" v="0" actId="478"/>
          <ac:spMkLst>
            <pc:docMk/>
            <pc:sldMk cId="0" sldId="263"/>
            <ac:spMk id="101" creationId="{44145E36-975E-9599-A8E8-200D8C2698D2}"/>
          </ac:spMkLst>
        </pc:spChg>
        <pc:spChg chg="del">
          <ac:chgData name="Mohanraj K" userId="89fb90f8-4b88-457b-ada6-2a1c00b076ad" providerId="ADAL" clId="{EBF5170D-92E4-47DD-A827-B8DD55D5D916}" dt="2025-01-28T06:36:21.446" v="0" actId="478"/>
          <ac:spMkLst>
            <pc:docMk/>
            <pc:sldMk cId="0" sldId="263"/>
            <ac:spMk id="102" creationId="{274DDBFB-2CFC-0095-B027-05ADDBCD83E9}"/>
          </ac:spMkLst>
        </pc:spChg>
        <pc:spChg chg="del">
          <ac:chgData name="Mohanraj K" userId="89fb90f8-4b88-457b-ada6-2a1c00b076ad" providerId="ADAL" clId="{EBF5170D-92E4-47DD-A827-B8DD55D5D916}" dt="2025-01-28T06:36:21.446" v="0" actId="478"/>
          <ac:spMkLst>
            <pc:docMk/>
            <pc:sldMk cId="0" sldId="263"/>
            <ac:spMk id="103" creationId="{761FB45C-3615-3B9F-83D7-12B078EF3507}"/>
          </ac:spMkLst>
        </pc:spChg>
        <pc:spChg chg="del">
          <ac:chgData name="Mohanraj K" userId="89fb90f8-4b88-457b-ada6-2a1c00b076ad" providerId="ADAL" clId="{EBF5170D-92E4-47DD-A827-B8DD55D5D916}" dt="2025-01-28T06:36:21.446" v="0" actId="478"/>
          <ac:spMkLst>
            <pc:docMk/>
            <pc:sldMk cId="0" sldId="263"/>
            <ac:spMk id="104" creationId="{A54155FA-6324-A9B9-4433-423AE5042E67}"/>
          </ac:spMkLst>
        </pc:spChg>
        <pc:spChg chg="del">
          <ac:chgData name="Mohanraj K" userId="89fb90f8-4b88-457b-ada6-2a1c00b076ad" providerId="ADAL" clId="{EBF5170D-92E4-47DD-A827-B8DD55D5D916}" dt="2025-01-28T06:36:21.446" v="0" actId="478"/>
          <ac:spMkLst>
            <pc:docMk/>
            <pc:sldMk cId="0" sldId="263"/>
            <ac:spMk id="105" creationId="{A3186171-6B4D-9D90-3F1C-17549D6D65C0}"/>
          </ac:spMkLst>
        </pc:spChg>
        <pc:spChg chg="del">
          <ac:chgData name="Mohanraj K" userId="89fb90f8-4b88-457b-ada6-2a1c00b076ad" providerId="ADAL" clId="{EBF5170D-92E4-47DD-A827-B8DD55D5D916}" dt="2025-01-28T06:36:21.446" v="0" actId="478"/>
          <ac:spMkLst>
            <pc:docMk/>
            <pc:sldMk cId="0" sldId="263"/>
            <ac:spMk id="106" creationId="{6EA8B1E3-AAF9-595E-FA0F-BFDF7229ADA6}"/>
          </ac:spMkLst>
        </pc:spChg>
        <pc:grpChg chg="add mod">
          <ac:chgData name="Mohanraj K" userId="89fb90f8-4b88-457b-ada6-2a1c00b076ad" providerId="ADAL" clId="{EBF5170D-92E4-47DD-A827-B8DD55D5D916}" dt="2025-01-28T06:41:27.064" v="3" actId="1076"/>
          <ac:grpSpMkLst>
            <pc:docMk/>
            <pc:sldMk cId="0" sldId="263"/>
            <ac:grpSpMk id="22" creationId="{4DD260C3-CC84-B386-90D5-6E65B94E3452}"/>
          </ac:grpSpMkLst>
        </pc:grpChg>
        <pc:grpChg chg="del">
          <ac:chgData name="Mohanraj K" userId="89fb90f8-4b88-457b-ada6-2a1c00b076ad" providerId="ADAL" clId="{EBF5170D-92E4-47DD-A827-B8DD55D5D916}" dt="2025-01-28T06:36:21.446" v="0" actId="478"/>
          <ac:grpSpMkLst>
            <pc:docMk/>
            <pc:sldMk cId="0" sldId="263"/>
            <ac:grpSpMk id="81" creationId="{86C196CF-607E-887E-B4CC-1A678E18F6D7}"/>
          </ac:grpSpMkLst>
        </pc:grpChg>
        <pc:grpChg chg="del">
          <ac:chgData name="Mohanraj K" userId="89fb90f8-4b88-457b-ada6-2a1c00b076ad" providerId="ADAL" clId="{EBF5170D-92E4-47DD-A827-B8DD55D5D916}" dt="2025-01-28T06:36:21.446" v="0" actId="478"/>
          <ac:grpSpMkLst>
            <pc:docMk/>
            <pc:sldMk cId="0" sldId="263"/>
            <ac:grpSpMk id="110" creationId="{1972CE45-8156-663B-BB55-A1A65D02EF51}"/>
          </ac:grpSpMkLst>
        </pc:grpChg>
        <pc:picChg chg="del">
          <ac:chgData name="Mohanraj K" userId="89fb90f8-4b88-457b-ada6-2a1c00b076ad" providerId="ADAL" clId="{EBF5170D-92E4-47DD-A827-B8DD55D5D916}" dt="2025-01-28T06:36:21.446" v="0" actId="478"/>
          <ac:picMkLst>
            <pc:docMk/>
            <pc:sldMk cId="0" sldId="263"/>
            <ac:picMk id="3" creationId="{A550FF89-C445-F70F-1D0B-0F31E6EBC3FC}"/>
          </ac:picMkLst>
        </pc:picChg>
        <pc:picChg chg="add mod">
          <ac:chgData name="Mohanraj K" userId="89fb90f8-4b88-457b-ada6-2a1c00b076ad" providerId="ADAL" clId="{EBF5170D-92E4-47DD-A827-B8DD55D5D916}" dt="2025-01-28T06:41:32.294" v="4" actId="1076"/>
          <ac:picMkLst>
            <pc:docMk/>
            <pc:sldMk cId="0" sldId="263"/>
            <ac:picMk id="6" creationId="{A38F4400-F4A2-6FA6-5DC3-84B349DF5605}"/>
          </ac:picMkLst>
        </pc:picChg>
        <pc:picChg chg="add mod">
          <ac:chgData name="Mohanraj K" userId="89fb90f8-4b88-457b-ada6-2a1c00b076ad" providerId="ADAL" clId="{EBF5170D-92E4-47DD-A827-B8DD55D5D916}" dt="2025-01-28T06:41:32.294" v="4" actId="1076"/>
          <ac:picMkLst>
            <pc:docMk/>
            <pc:sldMk cId="0" sldId="263"/>
            <ac:picMk id="19" creationId="{88F23182-EC92-9A9A-EC55-9ADBA1FD9B28}"/>
          </ac:picMkLst>
        </pc:picChg>
        <pc:picChg chg="add mod">
          <ac:chgData name="Mohanraj K" userId="89fb90f8-4b88-457b-ada6-2a1c00b076ad" providerId="ADAL" clId="{EBF5170D-92E4-47DD-A827-B8DD55D5D916}" dt="2025-01-28T06:41:32.294" v="4" actId="1076"/>
          <ac:picMkLst>
            <pc:docMk/>
            <pc:sldMk cId="0" sldId="263"/>
            <ac:picMk id="20" creationId="{46C43B60-C4CE-0088-19DF-DEB716414552}"/>
          </ac:picMkLst>
        </pc:picChg>
        <pc:picChg chg="add mod">
          <ac:chgData name="Mohanraj K" userId="89fb90f8-4b88-457b-ada6-2a1c00b076ad" providerId="ADAL" clId="{EBF5170D-92E4-47DD-A827-B8DD55D5D916}" dt="2025-01-28T06:41:32.294" v="4" actId="1076"/>
          <ac:picMkLst>
            <pc:docMk/>
            <pc:sldMk cId="0" sldId="263"/>
            <ac:picMk id="21" creationId="{AEDC52CA-C134-A58E-5EF2-C879ACAF0319}"/>
          </ac:picMkLst>
        </pc:picChg>
        <pc:picChg chg="add mod">
          <ac:chgData name="Mohanraj K" userId="89fb90f8-4b88-457b-ada6-2a1c00b076ad" providerId="ADAL" clId="{EBF5170D-92E4-47DD-A827-B8DD55D5D916}" dt="2025-01-28T06:41:27.064" v="3" actId="1076"/>
          <ac:picMkLst>
            <pc:docMk/>
            <pc:sldMk cId="0" sldId="263"/>
            <ac:picMk id="31" creationId="{DE9E48CC-AF14-4244-2013-931DA60A8964}"/>
          </ac:picMkLst>
        </pc:picChg>
        <pc:picChg chg="add mod">
          <ac:chgData name="Mohanraj K" userId="89fb90f8-4b88-457b-ada6-2a1c00b076ad" providerId="ADAL" clId="{EBF5170D-92E4-47DD-A827-B8DD55D5D916}" dt="2025-01-28T06:41:32.294" v="4" actId="1076"/>
          <ac:picMkLst>
            <pc:docMk/>
            <pc:sldMk cId="0" sldId="263"/>
            <ac:picMk id="33" creationId="{B49586EC-59EA-D47E-4C66-A77D6935B9EA}"/>
          </ac:picMkLst>
        </pc:picChg>
        <pc:picChg chg="del">
          <ac:chgData name="Mohanraj K" userId="89fb90f8-4b88-457b-ada6-2a1c00b076ad" providerId="ADAL" clId="{EBF5170D-92E4-47DD-A827-B8DD55D5D916}" dt="2025-01-28T06:36:21.446" v="0" actId="478"/>
          <ac:picMkLst>
            <pc:docMk/>
            <pc:sldMk cId="0" sldId="263"/>
            <ac:picMk id="75" creationId="{EE61E583-B6FB-FB1F-9A52-FA7FDA676406}"/>
          </ac:picMkLst>
        </pc:picChg>
        <pc:picChg chg="del">
          <ac:chgData name="Mohanraj K" userId="89fb90f8-4b88-457b-ada6-2a1c00b076ad" providerId="ADAL" clId="{EBF5170D-92E4-47DD-A827-B8DD55D5D916}" dt="2025-01-28T06:36:21.446" v="0" actId="478"/>
          <ac:picMkLst>
            <pc:docMk/>
            <pc:sldMk cId="0" sldId="263"/>
            <ac:picMk id="107" creationId="{E0A66BC1-F9C3-DEC0-E8BC-CAA498F5AA7F}"/>
          </ac:picMkLst>
        </pc:picChg>
        <pc:picChg chg="del">
          <ac:chgData name="Mohanraj K" userId="89fb90f8-4b88-457b-ada6-2a1c00b076ad" providerId="ADAL" clId="{EBF5170D-92E4-47DD-A827-B8DD55D5D916}" dt="2025-01-28T06:36:21.446" v="0" actId="478"/>
          <ac:picMkLst>
            <pc:docMk/>
            <pc:sldMk cId="0" sldId="263"/>
            <ac:picMk id="108" creationId="{EF861DA0-4D38-9E69-8D38-AA6213532A03}"/>
          </ac:picMkLst>
        </pc:picChg>
        <pc:picChg chg="del">
          <ac:chgData name="Mohanraj K" userId="89fb90f8-4b88-457b-ada6-2a1c00b076ad" providerId="ADAL" clId="{EBF5170D-92E4-47DD-A827-B8DD55D5D916}" dt="2025-01-28T06:36:21.446" v="0" actId="478"/>
          <ac:picMkLst>
            <pc:docMk/>
            <pc:sldMk cId="0" sldId="263"/>
            <ac:picMk id="109" creationId="{199D73D2-5DDB-37D1-0394-E45F1D56723F}"/>
          </ac:picMkLst>
        </pc:picChg>
      </pc:sldChg>
    </pc:docChg>
  </pc:docChgLst>
  <pc:docChgLst>
    <pc:chgData name="Dipika Jain" userId="S::dipika.jain@knavcpa.com::bbf727e6-a340-4253-a8f9-7ecff9b0cbea" providerId="AD" clId="Web-{D529D6CA-D65D-4E6C-B3F8-B21A4A5A7615}"/>
    <pc:docChg chg="delSld modSld">
      <pc:chgData name="Dipika Jain" userId="S::dipika.jain@knavcpa.com::bbf727e6-a340-4253-a8f9-7ecff9b0cbea" providerId="AD" clId="Web-{D529D6CA-D65D-4E6C-B3F8-B21A4A5A7615}" dt="2025-01-29T11:13:29.626" v="62"/>
      <pc:docMkLst>
        <pc:docMk/>
      </pc:docMkLst>
      <pc:sldChg chg="delSp">
        <pc:chgData name="Dipika Jain" userId="S::dipika.jain@knavcpa.com::bbf727e6-a340-4253-a8f9-7ecff9b0cbea" providerId="AD" clId="Web-{D529D6CA-D65D-4E6C-B3F8-B21A4A5A7615}" dt="2025-01-29T11:13:29.626" v="62"/>
        <pc:sldMkLst>
          <pc:docMk/>
          <pc:sldMk cId="0" sldId="256"/>
        </pc:sldMkLst>
        <pc:spChg chg="topLvl">
          <ac:chgData name="Dipika Jain" userId="S::dipika.jain@knavcpa.com::bbf727e6-a340-4253-a8f9-7ecff9b0cbea" providerId="AD" clId="Web-{D529D6CA-D65D-4E6C-B3F8-B21A4A5A7615}" dt="2025-01-29T11:13:29.626" v="62"/>
          <ac:spMkLst>
            <pc:docMk/>
            <pc:sldMk cId="0" sldId="256"/>
            <ac:spMk id="8" creationId="{00000000-0000-0000-0000-000000000000}"/>
          </ac:spMkLst>
        </pc:spChg>
        <pc:spChg chg="del topLvl">
          <ac:chgData name="Dipika Jain" userId="S::dipika.jain@knavcpa.com::bbf727e6-a340-4253-a8f9-7ecff9b0cbea" providerId="AD" clId="Web-{D529D6CA-D65D-4E6C-B3F8-B21A4A5A7615}" dt="2025-01-29T11:13:29.626" v="62"/>
          <ac:spMkLst>
            <pc:docMk/>
            <pc:sldMk cId="0" sldId="256"/>
            <ac:spMk id="9" creationId="{00000000-0000-0000-0000-000000000000}"/>
          </ac:spMkLst>
        </pc:spChg>
        <pc:grpChg chg="del">
          <ac:chgData name="Dipika Jain" userId="S::dipika.jain@knavcpa.com::bbf727e6-a340-4253-a8f9-7ecff9b0cbea" providerId="AD" clId="Web-{D529D6CA-D65D-4E6C-B3F8-B21A4A5A7615}" dt="2025-01-29T11:13:29.626" v="62"/>
          <ac:grpSpMkLst>
            <pc:docMk/>
            <pc:sldMk cId="0" sldId="256"/>
            <ac:grpSpMk id="7" creationId="{00000000-0000-0000-0000-000000000000}"/>
          </ac:grpSpMkLst>
        </pc:grpChg>
      </pc:sldChg>
      <pc:sldChg chg="addSp delSp modSp">
        <pc:chgData name="Dipika Jain" userId="S::dipika.jain@knavcpa.com::bbf727e6-a340-4253-a8f9-7ecff9b0cbea" providerId="AD" clId="Web-{D529D6CA-D65D-4E6C-B3F8-B21A4A5A7615}" dt="2025-01-29T11:13:08.532" v="61" actId="20577"/>
        <pc:sldMkLst>
          <pc:docMk/>
          <pc:sldMk cId="0" sldId="258"/>
        </pc:sldMkLst>
        <pc:spChg chg="mod">
          <ac:chgData name="Dipika Jain" userId="S::dipika.jain@knavcpa.com::bbf727e6-a340-4253-a8f9-7ecff9b0cbea" providerId="AD" clId="Web-{D529D6CA-D65D-4E6C-B3F8-B21A4A5A7615}" dt="2025-01-29T11:13:00.220" v="56" actId="20577"/>
          <ac:spMkLst>
            <pc:docMk/>
            <pc:sldMk cId="0" sldId="258"/>
            <ac:spMk id="5" creationId="{00000000-0000-0000-0000-000000000000}"/>
          </ac:spMkLst>
        </pc:spChg>
        <pc:spChg chg="add del mod">
          <ac:chgData name="Dipika Jain" userId="S::dipika.jain@knavcpa.com::bbf727e6-a340-4253-a8f9-7ecff9b0cbea" providerId="AD" clId="Web-{D529D6CA-D65D-4E6C-B3F8-B21A4A5A7615}" dt="2025-01-29T11:13:08.532" v="61" actId="20577"/>
          <ac:spMkLst>
            <pc:docMk/>
            <pc:sldMk cId="0" sldId="258"/>
            <ac:spMk id="8" creationId="{00000000-0000-0000-0000-000000000000}"/>
          </ac:spMkLst>
        </pc:spChg>
      </pc:sldChg>
      <pc:sldChg chg="modSp del">
        <pc:chgData name="Dipika Jain" userId="S::dipika.jain@knavcpa.com::bbf727e6-a340-4253-a8f9-7ecff9b0cbea" providerId="AD" clId="Web-{D529D6CA-D65D-4E6C-B3F8-B21A4A5A7615}" dt="2025-01-29T11:12:48.501" v="55"/>
        <pc:sldMkLst>
          <pc:docMk/>
          <pc:sldMk cId="0" sldId="291"/>
        </pc:sldMkLst>
        <pc:spChg chg="mod">
          <ac:chgData name="Dipika Jain" userId="S::dipika.jain@knavcpa.com::bbf727e6-a340-4253-a8f9-7ecff9b0cbea" providerId="AD" clId="Web-{D529D6CA-D65D-4E6C-B3F8-B21A4A5A7615}" dt="2025-01-29T11:10:45.015" v="54" actId="20577"/>
          <ac:spMkLst>
            <pc:docMk/>
            <pc:sldMk cId="0" sldId="291"/>
            <ac:spMk id="6" creationId="{00000000-0000-0000-0000-000000000000}"/>
          </ac:spMkLst>
        </pc:spChg>
      </pc:sldChg>
    </pc:docChg>
  </pc:docChgLst>
  <pc:docChgLst>
    <pc:chgData name="Dipika Jain" userId="S::dipika.jain@knavcpa.com::bbf727e6-a340-4253-a8f9-7ecff9b0cbea" providerId="AD" clId="Web-{791CB075-830C-79E5-4E8F-A4DB68A6BD18}"/>
    <pc:docChg chg="modSld">
      <pc:chgData name="Dipika Jain" userId="S::dipika.jain@knavcpa.com::bbf727e6-a340-4253-a8f9-7ecff9b0cbea" providerId="AD" clId="Web-{791CB075-830C-79E5-4E8F-A4DB68A6BD18}" dt="2025-01-31T05:07:55.893" v="3" actId="20577"/>
      <pc:docMkLst>
        <pc:docMk/>
      </pc:docMkLst>
      <pc:sldChg chg="modSp">
        <pc:chgData name="Dipika Jain" userId="S::dipika.jain@knavcpa.com::bbf727e6-a340-4253-a8f9-7ecff9b0cbea" providerId="AD" clId="Web-{791CB075-830C-79E5-4E8F-A4DB68A6BD18}" dt="2025-01-31T05:07:55.893" v="3" actId="20577"/>
        <pc:sldMkLst>
          <pc:docMk/>
          <pc:sldMk cId="0" sldId="260"/>
        </pc:sldMkLst>
        <pc:spChg chg="mod">
          <ac:chgData name="Dipika Jain" userId="S::dipika.jain@knavcpa.com::bbf727e6-a340-4253-a8f9-7ecff9b0cbea" providerId="AD" clId="Web-{791CB075-830C-79E5-4E8F-A4DB68A6BD18}" dt="2025-01-31T05:07:55.893" v="3" actId="20577"/>
          <ac:spMkLst>
            <pc:docMk/>
            <pc:sldMk cId="0" sldId="260"/>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6011F-0A57-4ACC-B074-C01A1BD808F3}" type="datetimeFigureOut">
              <a:rPr lang="en-IN" smtClean="0"/>
              <a:t>30-01-2025</a:t>
            </a:fld>
            <a:endParaRPr lang="en-IN"/>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169B2-89E4-41A6-82EE-2617687CAF46}" type="slidenum">
              <a:rPr lang="en-IN" smtClean="0"/>
              <a:t>‹#›</a:t>
            </a:fld>
            <a:endParaRPr lang="en-IN"/>
          </a:p>
        </p:txBody>
      </p:sp>
    </p:spTree>
    <p:extLst>
      <p:ext uri="{BB962C8B-B14F-4D97-AF65-F5344CB8AC3E}">
        <p14:creationId xmlns:p14="http://schemas.microsoft.com/office/powerpoint/2010/main" val="345578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2A169B2-89E4-41A6-82EE-2617687CAF46}" type="slidenum">
              <a:rPr lang="en-IN" smtClean="0"/>
              <a:t>18</a:t>
            </a:fld>
            <a:endParaRPr lang="en-IN"/>
          </a:p>
        </p:txBody>
      </p:sp>
    </p:spTree>
    <p:extLst>
      <p:ext uri="{BB962C8B-B14F-4D97-AF65-F5344CB8AC3E}">
        <p14:creationId xmlns:p14="http://schemas.microsoft.com/office/powerpoint/2010/main" val="160044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4" name="AutoShape 4"/>
          <p:cNvSpPr/>
          <p:nvPr/>
        </p:nvSpPr>
        <p:spPr>
          <a:xfrm>
            <a:off x="756000" y="9490562"/>
            <a:ext cx="3220878" cy="0"/>
          </a:xfrm>
          <a:prstGeom prst="line">
            <a:avLst/>
          </a:prstGeom>
          <a:ln w="9525" cap="flat">
            <a:solidFill>
              <a:srgbClr val="021C5D"/>
            </a:solidFill>
            <a:prstDash val="solid"/>
            <a:headEnd type="none" w="sm" len="sm"/>
            <a:tailEnd type="none" w="sm" len="sm"/>
          </a:ln>
        </p:spPr>
        <p:txBody>
          <a:bodyPr/>
          <a:lstStyle/>
          <a:p>
            <a:endParaRPr lang="en-IN"/>
          </a:p>
        </p:txBody>
      </p:sp>
      <p:sp>
        <p:nvSpPr>
          <p:cNvPr id="6" name="Freeform 6"/>
          <p:cNvSpPr/>
          <p:nvPr/>
        </p:nvSpPr>
        <p:spPr>
          <a:xfrm>
            <a:off x="756013" y="965580"/>
            <a:ext cx="1294398" cy="520465"/>
          </a:xfrm>
          <a:custGeom>
            <a:avLst/>
            <a:gdLst/>
            <a:ahLst/>
            <a:cxnLst/>
            <a:rect l="l" t="t" r="r" b="b"/>
            <a:pathLst>
              <a:path w="1294398" h="520465">
                <a:moveTo>
                  <a:pt x="0" y="0"/>
                </a:moveTo>
                <a:lnTo>
                  <a:pt x="1294398" y="0"/>
                </a:lnTo>
                <a:lnTo>
                  <a:pt x="1294398" y="520465"/>
                </a:lnTo>
                <a:lnTo>
                  <a:pt x="0" y="520465"/>
                </a:lnTo>
                <a:lnTo>
                  <a:pt x="0" y="0"/>
                </a:lnTo>
                <a:close/>
              </a:path>
            </a:pathLst>
          </a:custGeom>
          <a:blipFill>
            <a:blip r:embed="rId2"/>
            <a:stretch>
              <a:fillRect/>
            </a:stretch>
          </a:blipFill>
        </p:spPr>
        <p:txBody>
          <a:bodyPr/>
          <a:lstStyle/>
          <a:p>
            <a:endParaRPr lang="en-IN"/>
          </a:p>
        </p:txBody>
      </p:sp>
      <p:sp>
        <p:nvSpPr>
          <p:cNvPr id="8" name="TextBox 8"/>
          <p:cNvSpPr txBox="1"/>
          <p:nvPr/>
        </p:nvSpPr>
        <p:spPr>
          <a:xfrm>
            <a:off x="756013" y="5296041"/>
            <a:ext cx="3596543" cy="2538791"/>
          </a:xfrm>
          <a:prstGeom prst="rect">
            <a:avLst/>
          </a:prstGeom>
        </p:spPr>
        <p:txBody>
          <a:bodyPr lIns="0" tIns="0" rIns="0" bIns="0" rtlCol="0" anchor="t">
            <a:spAutoFit/>
          </a:bodyPr>
          <a:lstStyle/>
          <a:p>
            <a:pPr algn="l">
              <a:lnSpc>
                <a:spcPts val="4800"/>
              </a:lnSpc>
            </a:pPr>
            <a:r>
              <a:rPr lang="en-US" sz="4800" b="1">
                <a:solidFill>
                  <a:srgbClr val="0197F6"/>
                </a:solidFill>
                <a:latin typeface="Telegraf Bold"/>
                <a:ea typeface="Telegraf Bold"/>
                <a:cs typeface="Telegraf Bold"/>
                <a:sym typeface="Telegraf Bold"/>
              </a:rPr>
              <a:t>Audit Quality Report  2024</a:t>
            </a:r>
          </a:p>
        </p:txBody>
      </p:sp>
      <p:sp>
        <p:nvSpPr>
          <p:cNvPr id="10" name="TextBox 10"/>
          <p:cNvSpPr txBox="1"/>
          <p:nvPr/>
        </p:nvSpPr>
        <p:spPr>
          <a:xfrm>
            <a:off x="756000" y="9741690"/>
            <a:ext cx="3465495" cy="299742"/>
          </a:xfrm>
          <a:prstGeom prst="rect">
            <a:avLst/>
          </a:prstGeom>
        </p:spPr>
        <p:txBody>
          <a:bodyPr lIns="0" tIns="0" rIns="0" bIns="0" rtlCol="0" anchor="t">
            <a:spAutoFit/>
          </a:bodyPr>
          <a:lstStyle/>
          <a:p>
            <a:pPr algn="l">
              <a:lnSpc>
                <a:spcPts val="2469"/>
              </a:lnSpc>
            </a:pPr>
            <a:r>
              <a:rPr lang="en-US" sz="1899" b="1">
                <a:solidFill>
                  <a:srgbClr val="000001"/>
                </a:solidFill>
                <a:latin typeface="Lato Bold"/>
                <a:ea typeface="Lato Bold"/>
                <a:cs typeface="Lato Bold"/>
                <a:sym typeface="Lato Bold"/>
              </a:rPr>
              <a:t>KNAV SERVICES LLP</a:t>
            </a:r>
          </a:p>
        </p:txBody>
      </p:sp>
      <p:sp>
        <p:nvSpPr>
          <p:cNvPr id="11" name="TextBox 11"/>
          <p:cNvSpPr txBox="1"/>
          <p:nvPr/>
        </p:nvSpPr>
        <p:spPr>
          <a:xfrm>
            <a:off x="756013" y="8132707"/>
            <a:ext cx="3597341" cy="317544"/>
          </a:xfrm>
          <a:prstGeom prst="rect">
            <a:avLst/>
          </a:prstGeom>
        </p:spPr>
        <p:txBody>
          <a:bodyPr lIns="0" tIns="0" rIns="0" bIns="0" rtlCol="0" anchor="t">
            <a:spAutoFit/>
          </a:bodyPr>
          <a:lstStyle/>
          <a:p>
            <a:pPr algn="ctr">
              <a:lnSpc>
                <a:spcPts val="2599"/>
              </a:lnSpc>
              <a:spcBef>
                <a:spcPct val="0"/>
              </a:spcBef>
            </a:pPr>
            <a:r>
              <a:rPr lang="en-US" sz="1999" b="1">
                <a:solidFill>
                  <a:srgbClr val="000000"/>
                </a:solidFill>
                <a:latin typeface="Lato Bold"/>
                <a:ea typeface="Lato Bold"/>
                <a:cs typeface="Lato Bold"/>
                <a:sym typeface="Lato Bold"/>
              </a:rPr>
              <a:t>Quality that inspires confidence</a:t>
            </a:r>
          </a:p>
        </p:txBody>
      </p:sp>
      <p:pic>
        <p:nvPicPr>
          <p:cNvPr id="12" name="Picture 11" descr="A close-up of a person holding a pen&#10;&#10;Description automatically generated">
            <a:extLst>
              <a:ext uri="{FF2B5EF4-FFF2-40B4-BE49-F238E27FC236}">
                <a16:creationId xmlns:a16="http://schemas.microsoft.com/office/drawing/2014/main" id="{8B146D03-A2E3-6ABB-D116-D330F6E26D83}"/>
              </a:ext>
            </a:extLst>
          </p:cNvPr>
          <p:cNvPicPr>
            <a:picLocks noChangeAspect="1"/>
          </p:cNvPicPr>
          <p:nvPr/>
        </p:nvPicPr>
        <p:blipFill>
          <a:blip r:embed="rId3" cstate="print">
            <a:extLst>
              <a:ext uri="{28A0092B-C50C-407E-A947-70E740481C1C}">
                <a14:useLocalDpi xmlns:a14="http://schemas.microsoft.com/office/drawing/2010/main" val="0"/>
              </a:ext>
            </a:extLst>
          </a:blip>
          <a:srcRect l="20168" t="14145" r="24790" b="17270"/>
          <a:stretch/>
        </p:blipFill>
        <p:spPr>
          <a:xfrm>
            <a:off x="3397250" y="0"/>
            <a:ext cx="4159250" cy="7327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5" name="Freeform 10">
            <a:extLst>
              <a:ext uri="{FF2B5EF4-FFF2-40B4-BE49-F238E27FC236}">
                <a16:creationId xmlns:a16="http://schemas.microsoft.com/office/drawing/2014/main" id="{D77D8084-63EB-7B93-97E2-7BD5900E65FE}"/>
              </a:ext>
            </a:extLst>
          </p:cNvPr>
          <p:cNvSpPr/>
          <p:nvPr/>
        </p:nvSpPr>
        <p:spPr>
          <a:xfrm>
            <a:off x="0" y="0"/>
            <a:ext cx="7556500" cy="3193896"/>
          </a:xfrm>
          <a:custGeom>
            <a:avLst/>
            <a:gdLst/>
            <a:ahLst/>
            <a:cxnLst/>
            <a:rect l="l" t="t" r="r" b="b"/>
            <a:pathLst>
              <a:path w="6569311" h="2845739">
                <a:moveTo>
                  <a:pt x="0" y="0"/>
                </a:moveTo>
                <a:lnTo>
                  <a:pt x="6569310" y="0"/>
                </a:lnTo>
                <a:lnTo>
                  <a:pt x="6569310" y="2845739"/>
                </a:lnTo>
                <a:lnTo>
                  <a:pt x="0" y="2845739"/>
                </a:lnTo>
                <a:lnTo>
                  <a:pt x="0" y="0"/>
                </a:lnTo>
                <a:close/>
              </a:path>
            </a:pathLst>
          </a:custGeom>
          <a:blipFill>
            <a:blip r:embed="rId2"/>
            <a:stretch>
              <a:fillRect t="-2" b="-57627"/>
            </a:stretch>
          </a:blipFill>
        </p:spPr>
        <p:txBody>
          <a:bodyPr/>
          <a:lstStyle/>
          <a:p>
            <a:endParaRPr lang="en-IN"/>
          </a:p>
        </p:txBody>
      </p:sp>
      <p:sp>
        <p:nvSpPr>
          <p:cNvPr id="16" name="Freeform 2">
            <a:extLst>
              <a:ext uri="{FF2B5EF4-FFF2-40B4-BE49-F238E27FC236}">
                <a16:creationId xmlns:a16="http://schemas.microsoft.com/office/drawing/2014/main" id="{A5230E98-951A-0C0C-73D2-ABDC80D72486}"/>
              </a:ext>
            </a:extLst>
          </p:cNvPr>
          <p:cNvSpPr/>
          <p:nvPr/>
        </p:nvSpPr>
        <p:spPr>
          <a:xfrm>
            <a:off x="6587994" y="3586477"/>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7" name="AutoShape 3">
            <a:extLst>
              <a:ext uri="{FF2B5EF4-FFF2-40B4-BE49-F238E27FC236}">
                <a16:creationId xmlns:a16="http://schemas.microsoft.com/office/drawing/2014/main" id="{A723993F-3400-E2F6-CDFE-2B06F3BE0703}"/>
              </a:ext>
            </a:extLst>
          </p:cNvPr>
          <p:cNvSpPr/>
          <p:nvPr/>
        </p:nvSpPr>
        <p:spPr>
          <a:xfrm>
            <a:off x="485989" y="4356100"/>
            <a:ext cx="6569311" cy="0"/>
          </a:xfrm>
          <a:prstGeom prst="line">
            <a:avLst/>
          </a:prstGeom>
          <a:ln w="9525" cap="flat">
            <a:solidFill>
              <a:srgbClr val="0197F6"/>
            </a:solidFill>
            <a:prstDash val="solid"/>
            <a:headEnd type="none" w="sm" len="sm"/>
            <a:tailEnd type="none" w="sm" len="sm"/>
          </a:ln>
        </p:spPr>
        <p:txBody>
          <a:bodyPr/>
          <a:lstStyle/>
          <a:p>
            <a:endParaRPr lang="en-IN"/>
          </a:p>
        </p:txBody>
      </p:sp>
      <p:grpSp>
        <p:nvGrpSpPr>
          <p:cNvPr id="18" name="Group 4">
            <a:extLst>
              <a:ext uri="{FF2B5EF4-FFF2-40B4-BE49-F238E27FC236}">
                <a16:creationId xmlns:a16="http://schemas.microsoft.com/office/drawing/2014/main" id="{CB538352-BF08-8CDA-7B62-9E320BBC619F}"/>
              </a:ext>
            </a:extLst>
          </p:cNvPr>
          <p:cNvGrpSpPr/>
          <p:nvPr/>
        </p:nvGrpSpPr>
        <p:grpSpPr>
          <a:xfrm>
            <a:off x="495345" y="7227603"/>
            <a:ext cx="6569311" cy="2708398"/>
            <a:chOff x="0" y="0"/>
            <a:chExt cx="8759081" cy="3611197"/>
          </a:xfrm>
        </p:grpSpPr>
        <p:sp>
          <p:nvSpPr>
            <p:cNvPr id="19" name="Freeform 5">
              <a:extLst>
                <a:ext uri="{FF2B5EF4-FFF2-40B4-BE49-F238E27FC236}">
                  <a16:creationId xmlns:a16="http://schemas.microsoft.com/office/drawing/2014/main" id="{FF674E39-C286-646D-42D2-E618E2918047}"/>
                </a:ext>
              </a:extLst>
            </p:cNvPr>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0" name="AutoShape 6">
              <a:extLst>
                <a:ext uri="{FF2B5EF4-FFF2-40B4-BE49-F238E27FC236}">
                  <a16:creationId xmlns:a16="http://schemas.microsoft.com/office/drawing/2014/main" id="{D9222C0E-A3E9-9B53-2BCC-C94FA47A6294}"/>
                </a:ext>
              </a:extLst>
            </p:cNvPr>
            <p:cNvSpPr/>
            <p:nvPr/>
          </p:nvSpPr>
          <p:spPr>
            <a:xfrm>
              <a:off x="0" y="631613"/>
              <a:ext cx="8759081" cy="0"/>
            </a:xfrm>
            <a:prstGeom prst="line">
              <a:avLst/>
            </a:prstGeom>
            <a:ln w="12700" cap="flat">
              <a:solidFill>
                <a:srgbClr val="0197F6"/>
              </a:solidFill>
              <a:prstDash val="solid"/>
              <a:headEnd type="none" w="sm" len="sm"/>
              <a:tailEnd type="none" w="sm" len="sm"/>
            </a:ln>
          </p:spPr>
          <p:txBody>
            <a:bodyPr/>
            <a:lstStyle/>
            <a:p>
              <a:endParaRPr lang="en-IN"/>
            </a:p>
          </p:txBody>
        </p:sp>
        <p:sp>
          <p:nvSpPr>
            <p:cNvPr id="21" name="TextBox 7">
              <a:extLst>
                <a:ext uri="{FF2B5EF4-FFF2-40B4-BE49-F238E27FC236}">
                  <a16:creationId xmlns:a16="http://schemas.microsoft.com/office/drawing/2014/main" id="{67ABE4F0-77D0-59B4-178E-30379AD326E8}"/>
                </a:ext>
              </a:extLst>
            </p:cNvPr>
            <p:cNvSpPr txBox="1"/>
            <p:nvPr/>
          </p:nvSpPr>
          <p:spPr>
            <a:xfrm>
              <a:off x="0" y="825875"/>
              <a:ext cx="8759081" cy="2785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Audit quality starts with the people who perform it. Our audit teams are composed of highly skilled professionals with the right expertise for each engagement. A partner leads every engagement, ensuring independence, objectivity, and quality oversight throughout the process. To strengthen quality, we mandate a second-partner financial statements review for all audits before issuing the final audit opinion.</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Audit teams are formed strategically, considering the specific complexity, risks, and needs of each client. For example, we engage specialists from tax, IT, and valuation to address specific issues within each engagement, ensuring comprehensive risk assessment and mitigation.</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National Accounting Office (NAO) plays a critical role in this process by offering technical guidance and ensuring uniformity in complex matters, further enhancing the quality and consistency of our audits.</a:t>
              </a:r>
            </a:p>
          </p:txBody>
        </p:sp>
        <p:sp>
          <p:nvSpPr>
            <p:cNvPr id="22" name="TextBox 8">
              <a:extLst>
                <a:ext uri="{FF2B5EF4-FFF2-40B4-BE49-F238E27FC236}">
                  <a16:creationId xmlns:a16="http://schemas.microsoft.com/office/drawing/2014/main" id="{9C60A587-5EE0-A8FD-D9D8-93A175AC2DE0}"/>
                </a:ext>
              </a:extLst>
            </p:cNvPr>
            <p:cNvSpPr txBox="1"/>
            <p:nvPr/>
          </p:nvSpPr>
          <p:spPr>
            <a:xfrm>
              <a:off x="0" y="0"/>
              <a:ext cx="7788358" cy="475772"/>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Strength in Collaboration</a:t>
              </a:r>
            </a:p>
          </p:txBody>
        </p:sp>
      </p:grpSp>
      <p:sp>
        <p:nvSpPr>
          <p:cNvPr id="23" name="AutoShape 9">
            <a:extLst>
              <a:ext uri="{FF2B5EF4-FFF2-40B4-BE49-F238E27FC236}">
                <a16:creationId xmlns:a16="http://schemas.microsoft.com/office/drawing/2014/main" id="{F01B6205-C03F-E778-C17E-2CD932B870A6}"/>
              </a:ext>
            </a:extLst>
          </p:cNvPr>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24" name="TextBox 12">
            <a:extLst>
              <a:ext uri="{FF2B5EF4-FFF2-40B4-BE49-F238E27FC236}">
                <a16:creationId xmlns:a16="http://schemas.microsoft.com/office/drawing/2014/main" id="{A60AEAB1-0F7C-462B-C1BB-4203EC627AF5}"/>
              </a:ext>
            </a:extLst>
          </p:cNvPr>
          <p:cNvSpPr txBox="1"/>
          <p:nvPr/>
        </p:nvSpPr>
        <p:spPr>
          <a:xfrm>
            <a:off x="485989" y="4502818"/>
            <a:ext cx="6569311" cy="2286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To uphold audit excellence, we constantly refine our practices, employing the following measures: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Standardized work programs and centralized teams ensure consistent execution, even for complex or routine engagements.</a:t>
            </a:r>
          </a:p>
          <a:p>
            <a:pPr marL="237491" lvl="1" indent="-118745" algn="l">
              <a:lnSpc>
                <a:spcPts val="1540"/>
              </a:lnSpc>
              <a:buFont typeface="Arial"/>
              <a:buChar char="•"/>
            </a:pPr>
            <a:r>
              <a:rPr lang="en-US" sz="1100">
                <a:solidFill>
                  <a:srgbClr val="000000"/>
                </a:solidFill>
                <a:latin typeface="Lato"/>
                <a:ea typeface="Lato"/>
                <a:cs typeface="Lato"/>
                <a:sym typeface="Lato"/>
              </a:rPr>
              <a:t>Advanced technology, including data analytics and automation, enhances precision and reduces risk in audits.</a:t>
            </a:r>
          </a:p>
          <a:p>
            <a:pPr marL="237491" lvl="1" indent="-118745" algn="l">
              <a:lnSpc>
                <a:spcPts val="1540"/>
              </a:lnSpc>
              <a:buFont typeface="Arial"/>
              <a:buChar char="•"/>
            </a:pPr>
            <a:r>
              <a:rPr lang="en-US" sz="1100">
                <a:solidFill>
                  <a:srgbClr val="000000"/>
                </a:solidFill>
                <a:latin typeface="Lato"/>
                <a:ea typeface="Lato"/>
                <a:cs typeface="Lato"/>
                <a:sym typeface="Lato"/>
              </a:rPr>
              <a:t>Our continuous training initiatives keep teams abreast of new regulations, evolving standards, and best practices.</a:t>
            </a:r>
          </a:p>
          <a:p>
            <a:pPr marL="237491" lvl="1" indent="-118745" algn="l">
              <a:lnSpc>
                <a:spcPts val="1540"/>
              </a:lnSpc>
              <a:buFont typeface="Arial"/>
              <a:buChar char="•"/>
            </a:pPr>
            <a:r>
              <a:rPr lang="en-US" sz="1100">
                <a:solidFill>
                  <a:srgbClr val="000000"/>
                </a:solidFill>
                <a:latin typeface="Lato"/>
                <a:ea typeface="Lato"/>
                <a:cs typeface="Lato"/>
                <a:sym typeface="Lato"/>
              </a:rPr>
              <a:t>We prioritize early-stage reviews, making it easier to identify and address potential issues before the final stages of the engagement.</a:t>
            </a:r>
          </a:p>
          <a:p>
            <a:pPr marL="237491" lvl="1" indent="-118745" algn="l">
              <a:lnSpc>
                <a:spcPts val="1540"/>
              </a:lnSpc>
              <a:buFont typeface="Arial"/>
              <a:buChar char="•"/>
            </a:pPr>
            <a:r>
              <a:rPr lang="en-US" sz="1100">
                <a:solidFill>
                  <a:srgbClr val="000000"/>
                </a:solidFill>
                <a:latin typeface="Lato"/>
                <a:ea typeface="Lato"/>
                <a:cs typeface="Lato"/>
                <a:sym typeface="Lato"/>
              </a:rPr>
              <a:t>Implementing a robust client acceptance process ensures we align with high ethical and professional standards from the start.</a:t>
            </a:r>
          </a:p>
        </p:txBody>
      </p:sp>
      <p:sp>
        <p:nvSpPr>
          <p:cNvPr id="25" name="TextBox 13">
            <a:extLst>
              <a:ext uri="{FF2B5EF4-FFF2-40B4-BE49-F238E27FC236}">
                <a16:creationId xmlns:a16="http://schemas.microsoft.com/office/drawing/2014/main" id="{124A1141-AA4E-148A-407A-BE51751A2E49}"/>
              </a:ext>
            </a:extLst>
          </p:cNvPr>
          <p:cNvSpPr txBox="1"/>
          <p:nvPr/>
        </p:nvSpPr>
        <p:spPr>
          <a:xfrm>
            <a:off x="485989" y="3513623"/>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Driving Audit Excellence: Continuous Adaptation and Innovation</a:t>
            </a:r>
          </a:p>
        </p:txBody>
      </p:sp>
      <p:sp>
        <p:nvSpPr>
          <p:cNvPr id="2" name="TextBox 16">
            <a:extLst>
              <a:ext uri="{FF2B5EF4-FFF2-40B4-BE49-F238E27FC236}">
                <a16:creationId xmlns:a16="http://schemas.microsoft.com/office/drawing/2014/main" id="{C446D364-F37A-BD78-659D-FA8EFAA5C278}"/>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10</a:t>
            </a:fld>
            <a:endParaRPr lang="en-US" sz="999" b="1" dirty="0">
              <a:solidFill>
                <a:srgbClr val="A6A6A6"/>
              </a:solidFill>
              <a:latin typeface="Lato"/>
              <a:ea typeface="Lato"/>
              <a:cs typeface="Lato"/>
              <a:sym typeface="Lato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345" y="480332"/>
            <a:ext cx="6569311" cy="2604604"/>
            <a:chOff x="0" y="0"/>
            <a:chExt cx="8759081" cy="3472806"/>
          </a:xfrm>
        </p:grpSpPr>
        <p:sp>
          <p:nvSpPr>
            <p:cNvPr id="3" name="TextBox 3"/>
            <p:cNvSpPr txBox="1"/>
            <p:nvPr/>
          </p:nvSpPr>
          <p:spPr>
            <a:xfrm>
              <a:off x="0" y="1328411"/>
              <a:ext cx="8759081" cy="214439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audit methodology is designed to ensure that we meet professional auditing standards and provide reasonable assurance that financial statements are free of material misstatements. The process is grounded in a rigorous examination of the audit evidence, including documentation and third-party reports.</a:t>
              </a:r>
            </a:p>
            <a:p>
              <a:pPr algn="l">
                <a:lnSpc>
                  <a:spcPts val="1100"/>
                </a:lnSpc>
              </a:pPr>
              <a:endParaRPr lang="en-US" sz="1100">
                <a:solidFill>
                  <a:srgbClr val="000000"/>
                </a:solidFill>
                <a:latin typeface="Lato"/>
                <a:ea typeface="Lato"/>
                <a:cs typeface="Lato"/>
                <a:sym typeface="Lato"/>
              </a:endParaRPr>
            </a:p>
            <a:p>
              <a:pPr algn="l">
                <a:lnSpc>
                  <a:spcPts val="1100"/>
                </a:lnSpc>
              </a:pPr>
              <a:r>
                <a:rPr lang="en-US" sz="1100">
                  <a:solidFill>
                    <a:srgbClr val="000000"/>
                  </a:solidFill>
                  <a:latin typeface="Lato"/>
                  <a:ea typeface="Lato"/>
                  <a:cs typeface="Lato"/>
                  <a:sym typeface="Lato"/>
                </a:rPr>
                <a:t>At the heart of our methodology is the application of a risk-based approach that:</a:t>
              </a:r>
            </a:p>
            <a:p>
              <a:pPr algn="l">
                <a:lnSpc>
                  <a:spcPts val="1100"/>
                </a:lnSpc>
              </a:pPr>
              <a:endParaRPr lang="en-US" sz="1100">
                <a:solidFill>
                  <a:srgbClr val="000000"/>
                </a:solidFill>
                <a:latin typeface="Lato"/>
                <a:ea typeface="Lato"/>
                <a:cs typeface="Lato"/>
                <a:sym typeface="Lato"/>
              </a:endParaRPr>
            </a:p>
            <a:p>
              <a:pPr marL="237491" lvl="1" indent="-118745" algn="l">
                <a:lnSpc>
                  <a:spcPts val="1760"/>
                </a:lnSpc>
                <a:buFont typeface="Arial"/>
                <a:buChar char="•"/>
              </a:pPr>
              <a:r>
                <a:rPr lang="en-US" sz="1100">
                  <a:solidFill>
                    <a:srgbClr val="000000"/>
                  </a:solidFill>
                  <a:latin typeface="Lato"/>
                  <a:ea typeface="Lato"/>
                  <a:cs typeface="Lato"/>
                  <a:sym typeface="Lato"/>
                </a:rPr>
                <a:t>Identifies and evaluates risks to determine the nature, timing, and scope of audit procedures.</a:t>
              </a:r>
            </a:p>
            <a:p>
              <a:pPr marL="237491" lvl="1" indent="-118745" algn="l">
                <a:lnSpc>
                  <a:spcPts val="1760"/>
                </a:lnSpc>
                <a:buFont typeface="Arial"/>
                <a:buChar char="•"/>
              </a:pPr>
              <a:r>
                <a:rPr lang="en-US" sz="1100">
                  <a:solidFill>
                    <a:srgbClr val="000000"/>
                  </a:solidFill>
                  <a:latin typeface="Lato"/>
                  <a:ea typeface="Lato"/>
                  <a:cs typeface="Lato"/>
                  <a:sym typeface="Lato"/>
                </a:rPr>
                <a:t>Focuses on significant financial accounts and disclosures, prioritizing areas of material misstatement.</a:t>
              </a:r>
            </a:p>
            <a:p>
              <a:pPr marL="237491" lvl="1" indent="-118745" algn="l">
                <a:lnSpc>
                  <a:spcPts val="1760"/>
                </a:lnSpc>
                <a:buFont typeface="Arial"/>
                <a:buChar char="•"/>
              </a:pPr>
              <a:r>
                <a:rPr lang="en-US" sz="1100">
                  <a:solidFill>
                    <a:srgbClr val="000000"/>
                  </a:solidFill>
                  <a:latin typeface="Lato"/>
                  <a:ea typeface="Lato"/>
                  <a:cs typeface="Lato"/>
                  <a:sym typeface="Lato"/>
                </a:rPr>
                <a:t>Incorporates fraud risk considerations into our overall audit plan.</a:t>
              </a:r>
            </a:p>
          </p:txBody>
        </p:sp>
        <p:sp>
          <p:nvSpPr>
            <p:cNvPr id="4" name="TextBox 4"/>
            <p:cNvSpPr txBox="1"/>
            <p:nvPr/>
          </p:nvSpPr>
          <p:spPr>
            <a:xfrm>
              <a:off x="0"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Structured Methodology for Consistent and Reliable Audit Quality</a:t>
              </a:r>
            </a:p>
          </p:txBody>
        </p:sp>
        <p:sp>
          <p:nvSpPr>
            <p:cNvPr id="5" name="Freeform 5"/>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6" name="AutoShape 6"/>
            <p:cNvSpPr/>
            <p:nvPr/>
          </p:nvSpPr>
          <p:spPr>
            <a:xfrm>
              <a:off x="0" y="1134150"/>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7" name="AutoShape 7"/>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8" name="Freeform 8"/>
          <p:cNvSpPr/>
          <p:nvPr/>
        </p:nvSpPr>
        <p:spPr>
          <a:xfrm>
            <a:off x="495345" y="3263399"/>
            <a:ext cx="6559955" cy="6775906"/>
          </a:xfrm>
          <a:custGeom>
            <a:avLst/>
            <a:gdLst/>
            <a:ahLst/>
            <a:cxnLst/>
            <a:rect l="l" t="t" r="r" b="b"/>
            <a:pathLst>
              <a:path w="6559955" h="6775906">
                <a:moveTo>
                  <a:pt x="0" y="0"/>
                </a:moveTo>
                <a:lnTo>
                  <a:pt x="6559955" y="0"/>
                </a:lnTo>
                <a:lnTo>
                  <a:pt x="6559955" y="6775907"/>
                </a:lnTo>
                <a:lnTo>
                  <a:pt x="0" y="6775907"/>
                </a:lnTo>
                <a:lnTo>
                  <a:pt x="0" y="0"/>
                </a:lnTo>
                <a:close/>
              </a:path>
            </a:pathLst>
          </a:custGeom>
          <a:blipFill>
            <a:blip r:embed="rId4"/>
            <a:stretch>
              <a:fillRect l="-27442" r="-27592"/>
            </a:stretch>
          </a:blipFill>
        </p:spPr>
        <p:txBody>
          <a:bodyPr/>
          <a:lstStyle/>
          <a:p>
            <a:endParaRPr lang="en-IN"/>
          </a:p>
        </p:txBody>
      </p:sp>
      <p:sp>
        <p:nvSpPr>
          <p:cNvPr id="9" name="TextBox 9"/>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1" name="TextBox 16">
            <a:extLst>
              <a:ext uri="{FF2B5EF4-FFF2-40B4-BE49-F238E27FC236}">
                <a16:creationId xmlns:a16="http://schemas.microsoft.com/office/drawing/2014/main" id="{1560EBA1-A60E-B6A0-92C1-49EC685F165B}"/>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11</a:t>
            </a:fld>
            <a:endParaRPr lang="en-US" sz="999" b="1" dirty="0">
              <a:solidFill>
                <a:srgbClr val="A6A6A6"/>
              </a:solidFill>
              <a:latin typeface="Lato"/>
              <a:ea typeface="Lato"/>
              <a:cs typeface="Lato"/>
              <a:sym typeface="Lat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558843"/>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85989" y="1331053"/>
            <a:ext cx="6569311" cy="0"/>
          </a:xfrm>
          <a:prstGeom prst="line">
            <a:avLst/>
          </a:prstGeom>
          <a:ln w="9525" cap="flat">
            <a:solidFill>
              <a:srgbClr val="0197F6"/>
            </a:solidFill>
            <a:prstDash val="solid"/>
            <a:headEnd type="none" w="sm" len="sm"/>
            <a:tailEnd type="none" w="sm" len="sm"/>
          </a:ln>
        </p:spPr>
        <p:txBody>
          <a:bodyPr/>
          <a:lstStyle/>
          <a:p>
            <a:endParaRPr lang="en-IN"/>
          </a:p>
        </p:txBody>
      </p:sp>
      <p:grpSp>
        <p:nvGrpSpPr>
          <p:cNvPr id="4" name="Group 4"/>
          <p:cNvGrpSpPr/>
          <p:nvPr/>
        </p:nvGrpSpPr>
        <p:grpSpPr>
          <a:xfrm>
            <a:off x="495345" y="5504262"/>
            <a:ext cx="6569311" cy="1936997"/>
            <a:chOff x="0" y="0"/>
            <a:chExt cx="8759081" cy="2582663"/>
          </a:xfrm>
        </p:grpSpPr>
        <p:sp>
          <p:nvSpPr>
            <p:cNvPr id="5" name="TextBox 5"/>
            <p:cNvSpPr txBox="1"/>
            <p:nvPr/>
          </p:nvSpPr>
          <p:spPr>
            <a:xfrm>
              <a:off x="0" y="1321341"/>
              <a:ext cx="8759081" cy="1261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commitment to audit quality is supported by robust oversight mechanisms: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Every engagement undergoes a second-partner review for public interest entities and high-risk audits.</a:t>
              </a:r>
            </a:p>
            <a:p>
              <a:pPr marL="237491" lvl="1" indent="-118745" algn="l">
                <a:lnSpc>
                  <a:spcPts val="1540"/>
                </a:lnSpc>
                <a:buFont typeface="Arial"/>
                <a:buChar char="•"/>
              </a:pPr>
              <a:r>
                <a:rPr lang="en-US" sz="1100">
                  <a:solidFill>
                    <a:srgbClr val="000000"/>
                  </a:solidFill>
                  <a:latin typeface="Lato"/>
                  <a:ea typeface="Lato"/>
                  <a:cs typeface="Lato"/>
                  <a:sym typeface="Lato"/>
                </a:rPr>
                <a:t>Additional layers of quality assurance are built into the final stages of audit execution, where engagement files undergo thorough quality checks before final sign-off.</a:t>
              </a:r>
            </a:p>
          </p:txBody>
        </p:sp>
        <p:sp>
          <p:nvSpPr>
            <p:cNvPr id="6" name="TextBox 6"/>
            <p:cNvSpPr txBox="1"/>
            <p:nvPr/>
          </p:nvSpPr>
          <p:spPr>
            <a:xfrm>
              <a:off x="0"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Audit Oversight: </a:t>
              </a:r>
            </a:p>
            <a:p>
              <a:pPr algn="l">
                <a:lnSpc>
                  <a:spcPts val="2999"/>
                </a:lnSpc>
              </a:pPr>
              <a:r>
                <a:rPr lang="en-US" sz="2499" dirty="0">
                  <a:solidFill>
                    <a:srgbClr val="0197F6"/>
                  </a:solidFill>
                  <a:latin typeface="Lato"/>
                  <a:ea typeface="Lato"/>
                  <a:cs typeface="Lato"/>
                  <a:sym typeface="Lato"/>
                </a:rPr>
                <a:t>Enhancing Consistency and Compliance</a:t>
              </a:r>
            </a:p>
          </p:txBody>
        </p:sp>
        <p:sp>
          <p:nvSpPr>
            <p:cNvPr id="7" name="Freeform 7"/>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8" name="AutoShape 8"/>
            <p:cNvSpPr/>
            <p:nvPr/>
          </p:nvSpPr>
          <p:spPr>
            <a:xfrm>
              <a:off x="0" y="1127080"/>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grpSp>
        <p:nvGrpSpPr>
          <p:cNvPr id="9" name="Group 9"/>
          <p:cNvGrpSpPr/>
          <p:nvPr/>
        </p:nvGrpSpPr>
        <p:grpSpPr>
          <a:xfrm>
            <a:off x="495345" y="7984184"/>
            <a:ext cx="6588414" cy="1827154"/>
            <a:chOff x="0" y="0"/>
            <a:chExt cx="8784552" cy="2436205"/>
          </a:xfrm>
        </p:grpSpPr>
        <p:sp>
          <p:nvSpPr>
            <p:cNvPr id="10" name="TextBox 10"/>
            <p:cNvSpPr txBox="1"/>
            <p:nvPr/>
          </p:nvSpPr>
          <p:spPr>
            <a:xfrm>
              <a:off x="0" y="1428883"/>
              <a:ext cx="8759081" cy="100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For audits involving multiple locations or business units, we take a flexible, collaborative approach. Our teams coordinate across regions to ensure consistency while meeting the requirements of each jurisdiction. This allows us to maintain the integrity and accuracy of our audits, even in complex, cross-border engagements.</a:t>
              </a:r>
            </a:p>
          </p:txBody>
        </p:sp>
        <p:sp>
          <p:nvSpPr>
            <p:cNvPr id="11" name="TextBox 11"/>
            <p:cNvSpPr txBox="1"/>
            <p:nvPr/>
          </p:nvSpPr>
          <p:spPr>
            <a:xfrm>
              <a:off x="25471" y="-47625"/>
              <a:ext cx="7788358" cy="1131358"/>
            </a:xfrm>
            <a:prstGeom prst="rect">
              <a:avLst/>
            </a:prstGeom>
          </p:spPr>
          <p:txBody>
            <a:bodyPr lIns="0" tIns="0" rIns="0" bIns="0" rtlCol="0" anchor="t">
              <a:spAutoFit/>
            </a:bodyPr>
            <a:lstStyle/>
            <a:p>
              <a:pPr algn="l">
                <a:lnSpc>
                  <a:spcPts val="3499"/>
                </a:lnSpc>
              </a:pPr>
              <a:r>
                <a:rPr lang="en-US" sz="2499" dirty="0">
                  <a:solidFill>
                    <a:srgbClr val="0197F6"/>
                  </a:solidFill>
                  <a:latin typeface="Lato"/>
                  <a:ea typeface="Lato"/>
                  <a:cs typeface="Lato"/>
                  <a:sym typeface="Lato"/>
                </a:rPr>
                <a:t>Coordination and Precision Across Borders</a:t>
              </a:r>
            </a:p>
          </p:txBody>
        </p:sp>
        <p:sp>
          <p:nvSpPr>
            <p:cNvPr id="12" name="Freeform 12"/>
            <p:cNvSpPr/>
            <p:nvPr/>
          </p:nvSpPr>
          <p:spPr>
            <a:xfrm>
              <a:off x="8161479" y="97139"/>
              <a:ext cx="576015" cy="305288"/>
            </a:xfrm>
            <a:custGeom>
              <a:avLst/>
              <a:gdLst/>
              <a:ahLst/>
              <a:cxnLst/>
              <a:rect l="l" t="t" r="r" b="b"/>
              <a:pathLst>
                <a:path w="576015" h="305288">
                  <a:moveTo>
                    <a:pt x="0" y="0"/>
                  </a:moveTo>
                  <a:lnTo>
                    <a:pt x="576014" y="0"/>
                  </a:lnTo>
                  <a:lnTo>
                    <a:pt x="576014"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3" name="AutoShape 13"/>
            <p:cNvSpPr/>
            <p:nvPr/>
          </p:nvSpPr>
          <p:spPr>
            <a:xfrm>
              <a:off x="25471" y="1234622"/>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14" name="AutoShape 1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5" name="Freeform 15"/>
          <p:cNvSpPr/>
          <p:nvPr/>
        </p:nvSpPr>
        <p:spPr>
          <a:xfrm>
            <a:off x="495345" y="1498180"/>
            <a:ext cx="3303759" cy="3592635"/>
          </a:xfrm>
          <a:custGeom>
            <a:avLst/>
            <a:gdLst/>
            <a:ahLst/>
            <a:cxnLst/>
            <a:rect l="l" t="t" r="r" b="b"/>
            <a:pathLst>
              <a:path w="3303759" h="3592635">
                <a:moveTo>
                  <a:pt x="0" y="0"/>
                </a:moveTo>
                <a:lnTo>
                  <a:pt x="3303759" y="0"/>
                </a:lnTo>
                <a:lnTo>
                  <a:pt x="3303759" y="3592635"/>
                </a:lnTo>
                <a:lnTo>
                  <a:pt x="0" y="3592635"/>
                </a:lnTo>
                <a:lnTo>
                  <a:pt x="0" y="0"/>
                </a:lnTo>
                <a:close/>
              </a:path>
            </a:pathLst>
          </a:custGeom>
          <a:blipFill>
            <a:blip r:embed="rId4" cstate="print">
              <a:extLst>
                <a:ext uri="{28A0092B-C50C-407E-A947-70E740481C1C}">
                  <a14:useLocalDpi xmlns:a14="http://schemas.microsoft.com/office/drawing/2010/main" val="0"/>
                </a:ext>
              </a:extLst>
            </a:blip>
            <a:stretch>
              <a:fillRect l="-12992" r="-7136"/>
            </a:stretch>
          </a:blipFill>
        </p:spPr>
        <p:txBody>
          <a:bodyPr/>
          <a:lstStyle/>
          <a:p>
            <a:endParaRPr lang="en-IN"/>
          </a:p>
        </p:txBody>
      </p:sp>
      <p:sp>
        <p:nvSpPr>
          <p:cNvPr id="16" name="TextBox 16"/>
          <p:cNvSpPr txBox="1"/>
          <p:nvPr/>
        </p:nvSpPr>
        <p:spPr>
          <a:xfrm>
            <a:off x="4034838" y="1469605"/>
            <a:ext cx="3020461" cy="355409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backbone of our audit methodology is our risk-based approach. We begin by identifying potential risks, then tailor our audit plan to address the unique challenges of each engagement. This ensures that resources are allocated effectively, focusing on high-risk areas that have the greatest potential impact.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Key aspects of our risk-based methodology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980"/>
              </a:lnSpc>
              <a:buFont typeface="Arial"/>
              <a:buChar char="•"/>
            </a:pPr>
            <a:r>
              <a:rPr lang="en-US" sz="1100">
                <a:solidFill>
                  <a:srgbClr val="000000"/>
                </a:solidFill>
                <a:latin typeface="Lato"/>
                <a:ea typeface="Lato"/>
                <a:cs typeface="Lato"/>
                <a:sym typeface="Lato"/>
              </a:rPr>
              <a:t>Evaluating risks through both quantitative and qualitative factors.</a:t>
            </a:r>
          </a:p>
          <a:p>
            <a:pPr marL="237491" lvl="1" indent="-118745" algn="l">
              <a:lnSpc>
                <a:spcPts val="1980"/>
              </a:lnSpc>
              <a:buFont typeface="Arial"/>
              <a:buChar char="•"/>
            </a:pPr>
            <a:r>
              <a:rPr lang="en-US" sz="1100">
                <a:solidFill>
                  <a:srgbClr val="000000"/>
                </a:solidFill>
                <a:latin typeface="Lato"/>
                <a:ea typeface="Lato"/>
                <a:cs typeface="Lato"/>
                <a:sym typeface="Lato"/>
              </a:rPr>
              <a:t>Adapting audit procedures based on the risk profile of each engagement.</a:t>
            </a:r>
          </a:p>
          <a:p>
            <a:pPr marL="237491" lvl="1" indent="-118745" algn="l">
              <a:lnSpc>
                <a:spcPts val="1980"/>
              </a:lnSpc>
              <a:buFont typeface="Arial"/>
              <a:buChar char="•"/>
            </a:pPr>
            <a:r>
              <a:rPr lang="en-US" sz="1100">
                <a:solidFill>
                  <a:srgbClr val="000000"/>
                </a:solidFill>
                <a:latin typeface="Lato"/>
                <a:ea typeface="Lato"/>
                <a:cs typeface="Lato"/>
                <a:sym typeface="Lato"/>
              </a:rPr>
              <a:t>Selecting controls and performing testing that aligns with the client's risk environment.</a:t>
            </a:r>
          </a:p>
        </p:txBody>
      </p:sp>
      <p:sp>
        <p:nvSpPr>
          <p:cNvPr id="17" name="TextBox 17"/>
          <p:cNvSpPr txBox="1"/>
          <p:nvPr/>
        </p:nvSpPr>
        <p:spPr>
          <a:xfrm>
            <a:off x="485989" y="485989"/>
            <a:ext cx="5841268" cy="741550"/>
          </a:xfrm>
          <a:prstGeom prst="rect">
            <a:avLst/>
          </a:prstGeom>
        </p:spPr>
        <p:txBody>
          <a:bodyPr wrap="square" lIns="0" tIns="0" rIns="0" bIns="0" rtlCol="0" anchor="t">
            <a:spAutoFit/>
          </a:bodyPr>
          <a:lstStyle/>
          <a:p>
            <a:pPr algn="l">
              <a:lnSpc>
                <a:spcPts val="2999"/>
              </a:lnSpc>
            </a:pPr>
            <a:r>
              <a:rPr lang="en-US" sz="2499" dirty="0">
                <a:solidFill>
                  <a:srgbClr val="0197F6"/>
                </a:solidFill>
                <a:latin typeface="Lato"/>
                <a:ea typeface="Lato"/>
                <a:cs typeface="Lato"/>
                <a:sym typeface="Lato"/>
              </a:rPr>
              <a:t>Risk-Based Audit Approach: Safeguarding Quality at Every Step</a:t>
            </a:r>
          </a:p>
        </p:txBody>
      </p:sp>
      <p:sp>
        <p:nvSpPr>
          <p:cNvPr id="18" name="TextBox 18"/>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20" name="TextBox 16">
            <a:extLst>
              <a:ext uri="{FF2B5EF4-FFF2-40B4-BE49-F238E27FC236}">
                <a16:creationId xmlns:a16="http://schemas.microsoft.com/office/drawing/2014/main" id="{AF4998C6-042D-393E-165B-662751E4C962}"/>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12</a:t>
            </a:fld>
            <a:endParaRPr lang="en-US" sz="999" b="1" dirty="0">
              <a:solidFill>
                <a:srgbClr val="A6A6A6"/>
              </a:solidFill>
              <a:latin typeface="Lato"/>
              <a:ea typeface="Lato"/>
              <a:cs typeface="Lato"/>
              <a:sym typeface="Lat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558843"/>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85989" y="1334154"/>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Freeform 5"/>
          <p:cNvSpPr/>
          <p:nvPr/>
        </p:nvSpPr>
        <p:spPr>
          <a:xfrm>
            <a:off x="495345" y="4768177"/>
            <a:ext cx="6559955" cy="5160953"/>
          </a:xfrm>
          <a:custGeom>
            <a:avLst/>
            <a:gdLst/>
            <a:ahLst/>
            <a:cxnLst/>
            <a:rect l="l" t="t" r="r" b="b"/>
            <a:pathLst>
              <a:path w="6559955" h="5160953">
                <a:moveTo>
                  <a:pt x="0" y="0"/>
                </a:moveTo>
                <a:lnTo>
                  <a:pt x="6559955" y="0"/>
                </a:lnTo>
                <a:lnTo>
                  <a:pt x="6559955" y="5160952"/>
                </a:lnTo>
                <a:lnTo>
                  <a:pt x="0" y="5160952"/>
                </a:lnTo>
                <a:lnTo>
                  <a:pt x="0" y="0"/>
                </a:lnTo>
                <a:close/>
              </a:path>
            </a:pathLst>
          </a:custGeom>
          <a:blipFill>
            <a:blip r:embed="rId4"/>
            <a:stretch>
              <a:fillRect t="-21451" b="-63096"/>
            </a:stretch>
          </a:blipFill>
        </p:spPr>
        <p:txBody>
          <a:bodyPr/>
          <a:lstStyle/>
          <a:p>
            <a:endParaRPr lang="en-IN"/>
          </a:p>
        </p:txBody>
      </p:sp>
      <p:sp>
        <p:nvSpPr>
          <p:cNvPr id="6" name="TextBox 6"/>
          <p:cNvSpPr txBox="1"/>
          <p:nvPr/>
        </p:nvSpPr>
        <p:spPr>
          <a:xfrm>
            <a:off x="485989" y="1472706"/>
            <a:ext cx="6569311" cy="3058646"/>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Consultation is integral to our audit process. Team members, managers, and partners are encouraged to seek guidance, fostering a collaborative environment. Formal and informal avenues for consultations ensure that all engagements align with professional standards, promoting continuous learning and improvement.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2023, at the instance of the US network member firm, a National Accounting Office was launched to provide technical support for complex accounting and auditing matters. The NAO is a central hub for consultations and technical guidance, ensuring a consistent approach across assurance engagements.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Mandatory consultations with the NAO are required for the following contentious matters:</a:t>
            </a:r>
          </a:p>
          <a:p>
            <a:pPr algn="l">
              <a:lnSpc>
                <a:spcPts val="1540"/>
              </a:lnSpc>
            </a:pPr>
            <a:endParaRPr lang="en-US" sz="1100">
              <a:solidFill>
                <a:srgbClr val="000000"/>
              </a:solidFill>
              <a:latin typeface="Lato"/>
              <a:ea typeface="Lato"/>
              <a:cs typeface="Lato"/>
              <a:sym typeface="Lato"/>
            </a:endParaRPr>
          </a:p>
          <a:p>
            <a:pPr marL="237491" lvl="1" indent="-118745" algn="l">
              <a:lnSpc>
                <a:spcPts val="1980"/>
              </a:lnSpc>
              <a:buFont typeface="Arial"/>
              <a:buChar char="•"/>
            </a:pPr>
            <a:r>
              <a:rPr lang="en-US" sz="1100">
                <a:solidFill>
                  <a:srgbClr val="000000"/>
                </a:solidFill>
                <a:latin typeface="Lato"/>
                <a:ea typeface="Lato"/>
                <a:cs typeface="Lato"/>
                <a:sym typeface="Lato"/>
              </a:rPr>
              <a:t>Material uncertainty related to going concern</a:t>
            </a:r>
          </a:p>
          <a:p>
            <a:pPr marL="237491" lvl="1" indent="-118745" algn="l">
              <a:lnSpc>
                <a:spcPts val="1980"/>
              </a:lnSpc>
              <a:buFont typeface="Arial"/>
              <a:buChar char="•"/>
            </a:pPr>
            <a:r>
              <a:rPr lang="en-US" sz="1100">
                <a:solidFill>
                  <a:srgbClr val="000000"/>
                </a:solidFill>
                <a:latin typeface="Lato"/>
                <a:ea typeface="Lato"/>
                <a:cs typeface="Lato"/>
                <a:sym typeface="Lato"/>
              </a:rPr>
              <a:t>Qualified or modified audit opinions</a:t>
            </a:r>
          </a:p>
          <a:p>
            <a:pPr marL="237491" lvl="1" indent="-118745" algn="l">
              <a:lnSpc>
                <a:spcPts val="1980"/>
              </a:lnSpc>
              <a:buFont typeface="Arial"/>
              <a:buChar char="•"/>
            </a:pPr>
            <a:r>
              <a:rPr lang="en-US" sz="1100">
                <a:solidFill>
                  <a:srgbClr val="000000"/>
                </a:solidFill>
                <a:latin typeface="Lato"/>
                <a:ea typeface="Lato"/>
                <a:cs typeface="Lato"/>
                <a:sym typeface="Lato"/>
              </a:rPr>
              <a:t>Impairment of long-lived assets, intangibles, and goodwill</a:t>
            </a:r>
          </a:p>
          <a:p>
            <a:pPr marL="237491" lvl="1" indent="-118745" algn="l">
              <a:lnSpc>
                <a:spcPts val="1980"/>
              </a:lnSpc>
              <a:buFont typeface="Arial"/>
              <a:buChar char="•"/>
            </a:pPr>
            <a:r>
              <a:rPr lang="en-US" sz="1100">
                <a:solidFill>
                  <a:srgbClr val="000000"/>
                </a:solidFill>
                <a:latin typeface="Lato"/>
                <a:ea typeface="Lato"/>
                <a:cs typeface="Lato"/>
                <a:sym typeface="Lato"/>
              </a:rPr>
              <a:t>Fraud considerations</a:t>
            </a:r>
          </a:p>
        </p:txBody>
      </p:sp>
      <p:sp>
        <p:nvSpPr>
          <p:cNvPr id="7" name="TextBox 7"/>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8" name="TextBox 8"/>
          <p:cNvSpPr txBox="1"/>
          <p:nvPr/>
        </p:nvSpPr>
        <p:spPr>
          <a:xfrm>
            <a:off x="485989" y="485989"/>
            <a:ext cx="5841268" cy="743024"/>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National Accounting Office (NAO): Centralized Expertise and Support</a:t>
            </a:r>
          </a:p>
        </p:txBody>
      </p:sp>
      <p:sp>
        <p:nvSpPr>
          <p:cNvPr id="10" name="TextBox 16">
            <a:extLst>
              <a:ext uri="{FF2B5EF4-FFF2-40B4-BE49-F238E27FC236}">
                <a16:creationId xmlns:a16="http://schemas.microsoft.com/office/drawing/2014/main" id="{7C56E45F-5E40-DE55-B745-B0959D5DEEF7}"/>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13</a:t>
            </a:fld>
            <a:endParaRPr lang="en-US" sz="999" b="1" dirty="0">
              <a:solidFill>
                <a:srgbClr val="A6A6A6"/>
              </a:solidFill>
              <a:latin typeface="Lato"/>
              <a:ea typeface="Lato"/>
              <a:cs typeface="Lato"/>
              <a:sym typeface="Lat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3" name="TextBox 3"/>
          <p:cNvSpPr txBox="1"/>
          <p:nvPr/>
        </p:nvSpPr>
        <p:spPr>
          <a:xfrm>
            <a:off x="485989" y="451757"/>
            <a:ext cx="2604545" cy="74301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Key Functions of the NAO</a:t>
            </a:r>
          </a:p>
          <a:p>
            <a:pPr algn="l">
              <a:lnSpc>
                <a:spcPts val="1540"/>
              </a:lnSpc>
            </a:pPr>
            <a:endParaRPr lang="en-US" sz="1100" b="1">
              <a:solidFill>
                <a:srgbClr val="000000"/>
              </a:solidFill>
              <a:latin typeface="Lato Bold"/>
              <a:ea typeface="Lato Bold"/>
              <a:cs typeface="Lato Bold"/>
              <a:sym typeface="Lato Bold"/>
            </a:endParaRPr>
          </a:p>
          <a:p>
            <a:pPr algn="l">
              <a:lnSpc>
                <a:spcPts val="1540"/>
              </a:lnSpc>
            </a:pPr>
            <a:r>
              <a:rPr lang="en-US" sz="1100">
                <a:solidFill>
                  <a:srgbClr val="000000"/>
                </a:solidFill>
                <a:latin typeface="Lato"/>
                <a:ea typeface="Lato"/>
                <a:cs typeface="Lato"/>
                <a:sym typeface="Lato"/>
              </a:rPr>
              <a:t>The NAO serves as a single point of contact for technical guidance on GAAP and GAAS. It plays a pivotal role in ensuring consistency in addressing technical issues, fostering collaboration among audit teams, and promoting a unified approach to contentious accounting topics.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NAO's responsibilities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Consultative Support: Engaging with audit teams to resolve complex issues uniformly, quickly, and reliably.</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L&amp;D Oversight: Designing programs to ensure engagement teams remain informed on updates to GAAP and GAAS.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Policy Development: Framing the “Firm Point of View” on emerging technical topics.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Knowledge Sharing: Participating in standardization processes and disseminating new regulations to audit teams and clients effectively.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NAO team comprises seasoned professionals with extensive expertise in audit methodology, GAAP, and GAAS, supported by years of experience in auditing public interest entities and complex financial statements. This NAO team also includes professionals from KNAV Services LLP.</a:t>
            </a:r>
          </a:p>
        </p:txBody>
      </p:sp>
      <p:sp>
        <p:nvSpPr>
          <p:cNvPr id="4" name="TextBox 4"/>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6" name="Freeform 6"/>
          <p:cNvSpPr/>
          <p:nvPr/>
        </p:nvSpPr>
        <p:spPr>
          <a:xfrm>
            <a:off x="3273589" y="480332"/>
            <a:ext cx="3781710" cy="7401560"/>
          </a:xfrm>
          <a:custGeom>
            <a:avLst/>
            <a:gdLst/>
            <a:ahLst/>
            <a:cxnLst/>
            <a:rect l="l" t="t" r="r" b="b"/>
            <a:pathLst>
              <a:path w="3781710" h="7401560">
                <a:moveTo>
                  <a:pt x="0" y="0"/>
                </a:moveTo>
                <a:lnTo>
                  <a:pt x="3781711" y="0"/>
                </a:lnTo>
                <a:lnTo>
                  <a:pt x="3781711" y="7401560"/>
                </a:lnTo>
                <a:lnTo>
                  <a:pt x="0" y="7401560"/>
                </a:lnTo>
                <a:lnTo>
                  <a:pt x="0" y="0"/>
                </a:lnTo>
                <a:close/>
              </a:path>
            </a:pathLst>
          </a:custGeom>
          <a:blipFill>
            <a:blip r:embed="rId2"/>
            <a:stretch>
              <a:fillRect l="-16646" t="-702" r="-14667"/>
            </a:stretch>
          </a:blipFill>
        </p:spPr>
        <p:txBody>
          <a:bodyPr/>
          <a:lstStyle/>
          <a:p>
            <a:endParaRPr lang="en-IN"/>
          </a:p>
        </p:txBody>
      </p:sp>
      <p:grpSp>
        <p:nvGrpSpPr>
          <p:cNvPr id="7" name="Group 7"/>
          <p:cNvGrpSpPr/>
          <p:nvPr/>
        </p:nvGrpSpPr>
        <p:grpSpPr>
          <a:xfrm>
            <a:off x="495345" y="8445499"/>
            <a:ext cx="6569311" cy="1374898"/>
            <a:chOff x="0" y="0"/>
            <a:chExt cx="8759081" cy="1833197"/>
          </a:xfrm>
        </p:grpSpPr>
        <p:sp>
          <p:nvSpPr>
            <p:cNvPr id="8" name="TextBox 8"/>
            <p:cNvSpPr txBox="1"/>
            <p:nvPr/>
          </p:nvSpPr>
          <p:spPr>
            <a:xfrm>
              <a:off x="0" y="825875"/>
              <a:ext cx="8759081" cy="100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Aligned with KNAV International Limited's efforts, we have implemented standardized audit work papers across our engagements. These standardized templates promote uniformity and clarity. Regular training by our Quality Management and Learning and Development teams ensures effective use and consistent documentation practices.</a:t>
              </a:r>
            </a:p>
          </p:txBody>
        </p:sp>
        <p:sp>
          <p:nvSpPr>
            <p:cNvPr id="9" name="TextBox 9"/>
            <p:cNvSpPr txBox="1"/>
            <p:nvPr/>
          </p:nvSpPr>
          <p:spPr>
            <a:xfrm>
              <a:off x="0" y="0"/>
              <a:ext cx="7788358" cy="475772"/>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Consistency Through Standardization</a:t>
              </a:r>
            </a:p>
          </p:txBody>
        </p:sp>
        <p:sp>
          <p:nvSpPr>
            <p:cNvPr id="10" name="Freeform 10"/>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1" name="AutoShape 11"/>
            <p:cNvSpPr/>
            <p:nvPr/>
          </p:nvSpPr>
          <p:spPr>
            <a:xfrm>
              <a:off x="0" y="631613"/>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12" name="TextBox 16">
            <a:extLst>
              <a:ext uri="{FF2B5EF4-FFF2-40B4-BE49-F238E27FC236}">
                <a16:creationId xmlns:a16="http://schemas.microsoft.com/office/drawing/2014/main" id="{0C2372B9-3E8F-7AD8-3152-D7A1EB2A1D07}"/>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14</a:t>
            </a:fld>
            <a:endParaRPr lang="en-US" sz="999" b="1" dirty="0">
              <a:solidFill>
                <a:srgbClr val="A6A6A6"/>
              </a:solidFill>
              <a:latin typeface="Lato"/>
              <a:ea typeface="Lato"/>
              <a:cs typeface="Lato"/>
              <a:sym typeface="Lato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345" y="480332"/>
            <a:ext cx="6569311" cy="2317872"/>
            <a:chOff x="0" y="0"/>
            <a:chExt cx="8759081" cy="3090496"/>
          </a:xfrm>
        </p:grpSpPr>
        <p:sp>
          <p:nvSpPr>
            <p:cNvPr id="3" name="TextBox 3"/>
            <p:cNvSpPr txBox="1"/>
            <p:nvPr/>
          </p:nvSpPr>
          <p:spPr>
            <a:xfrm>
              <a:off x="0" y="1321175"/>
              <a:ext cx="8759081" cy="1769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we value our clients and their stakeholders. As such, we ensure that our audit findings are communicated clearly and comprehensively, addressing any key issues related to financial statements, internal controls, and overall audit execution. Our approach emphasizes transparency and collaboration, ensuring that our clients receive high-quality, actionable insights.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also uphold rigorous documentation and retention policies, ensuring that all audit files are securely stored and available for future reference in compliance with regulatory requirements.</a:t>
              </a:r>
            </a:p>
          </p:txBody>
        </p:sp>
        <p:sp>
          <p:nvSpPr>
            <p:cNvPr id="4" name="TextBox 4"/>
            <p:cNvSpPr txBox="1"/>
            <p:nvPr/>
          </p:nvSpPr>
          <p:spPr>
            <a:xfrm>
              <a:off x="0"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Client-Centric Assurance: Delivering Reliable, High-Quality Audits</a:t>
              </a:r>
            </a:p>
          </p:txBody>
        </p:sp>
        <p:sp>
          <p:nvSpPr>
            <p:cNvPr id="5" name="Freeform 5"/>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6" name="AutoShape 6"/>
            <p:cNvSpPr/>
            <p:nvPr/>
          </p:nvSpPr>
          <p:spPr>
            <a:xfrm>
              <a:off x="0" y="1126913"/>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7" name="AutoShape 7"/>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8" name="Freeform 8"/>
          <p:cNvSpPr/>
          <p:nvPr/>
        </p:nvSpPr>
        <p:spPr>
          <a:xfrm>
            <a:off x="495345" y="2969129"/>
            <a:ext cx="6559955" cy="6924240"/>
          </a:xfrm>
          <a:custGeom>
            <a:avLst/>
            <a:gdLst/>
            <a:ahLst/>
            <a:cxnLst/>
            <a:rect l="l" t="t" r="r" b="b"/>
            <a:pathLst>
              <a:path w="6559955" h="6924240">
                <a:moveTo>
                  <a:pt x="0" y="0"/>
                </a:moveTo>
                <a:lnTo>
                  <a:pt x="6559955" y="0"/>
                </a:lnTo>
                <a:lnTo>
                  <a:pt x="6559955" y="6924239"/>
                </a:lnTo>
                <a:lnTo>
                  <a:pt x="0" y="6924239"/>
                </a:lnTo>
                <a:lnTo>
                  <a:pt x="0" y="0"/>
                </a:lnTo>
                <a:close/>
              </a:path>
            </a:pathLst>
          </a:custGeom>
          <a:blipFill>
            <a:blip r:embed="rId4"/>
            <a:stretch>
              <a:fillRect b="-42464"/>
            </a:stretch>
          </a:blipFill>
        </p:spPr>
        <p:txBody>
          <a:bodyPr/>
          <a:lstStyle/>
          <a:p>
            <a:endParaRPr lang="en-IN"/>
          </a:p>
        </p:txBody>
      </p:sp>
      <p:sp>
        <p:nvSpPr>
          <p:cNvPr id="9" name="TextBox 9"/>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1" name="TextBox 16">
            <a:extLst>
              <a:ext uri="{FF2B5EF4-FFF2-40B4-BE49-F238E27FC236}">
                <a16:creationId xmlns:a16="http://schemas.microsoft.com/office/drawing/2014/main" id="{56C6E5C9-235A-304C-73A9-22A579FD6DE4}"/>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15</a:t>
            </a:fld>
            <a:endParaRPr lang="en-US" sz="999" b="1" dirty="0">
              <a:solidFill>
                <a:srgbClr val="A6A6A6"/>
              </a:solidFill>
              <a:latin typeface="Lato"/>
              <a:ea typeface="Lato"/>
              <a:cs typeface="Lato"/>
              <a:sym typeface="Lato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70FF82B1-B73A-B4C3-878A-7DAAC38B69FD}"/>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grpSp>
        <p:nvGrpSpPr>
          <p:cNvPr id="3" name="Group 3"/>
          <p:cNvGrpSpPr/>
          <p:nvPr/>
        </p:nvGrpSpPr>
        <p:grpSpPr>
          <a:xfrm>
            <a:off x="485989" y="2057887"/>
            <a:ext cx="6578666" cy="2131115"/>
            <a:chOff x="0" y="0"/>
            <a:chExt cx="8771555" cy="2841487"/>
          </a:xfrm>
        </p:grpSpPr>
        <p:sp>
          <p:nvSpPr>
            <p:cNvPr id="4" name="TextBox 4"/>
            <p:cNvSpPr txBox="1"/>
            <p:nvPr/>
          </p:nvSpPr>
          <p:spPr>
            <a:xfrm>
              <a:off x="12474"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Establishing the Foundation of Risk Management</a:t>
              </a:r>
            </a:p>
          </p:txBody>
        </p:sp>
        <p:sp>
          <p:nvSpPr>
            <p:cNvPr id="5" name="Freeform 5"/>
            <p:cNvSpPr/>
            <p:nvPr/>
          </p:nvSpPr>
          <p:spPr>
            <a:xfrm>
              <a:off x="8148482" y="97139"/>
              <a:ext cx="576015" cy="305288"/>
            </a:xfrm>
            <a:custGeom>
              <a:avLst/>
              <a:gdLst/>
              <a:ahLst/>
              <a:cxnLst/>
              <a:rect l="l" t="t" r="r" b="b"/>
              <a:pathLst>
                <a:path w="576015" h="305288">
                  <a:moveTo>
                    <a:pt x="0" y="0"/>
                  </a:moveTo>
                  <a:lnTo>
                    <a:pt x="576014" y="0"/>
                  </a:lnTo>
                  <a:lnTo>
                    <a:pt x="576014" y="305288"/>
                  </a:lnTo>
                  <a:lnTo>
                    <a:pt x="0" y="305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6" name="AutoShape 6"/>
            <p:cNvSpPr/>
            <p:nvPr/>
          </p:nvSpPr>
          <p:spPr>
            <a:xfrm>
              <a:off x="12474" y="1131904"/>
              <a:ext cx="8759081" cy="0"/>
            </a:xfrm>
            <a:prstGeom prst="line">
              <a:avLst/>
            </a:prstGeom>
            <a:ln w="12700" cap="flat">
              <a:solidFill>
                <a:srgbClr val="0197F6"/>
              </a:solidFill>
              <a:prstDash val="solid"/>
              <a:headEnd type="none" w="sm" len="sm"/>
              <a:tailEnd type="none" w="sm" len="sm"/>
            </a:ln>
          </p:spPr>
          <p:txBody>
            <a:bodyPr/>
            <a:lstStyle/>
            <a:p>
              <a:endParaRPr lang="en-IN"/>
            </a:p>
          </p:txBody>
        </p:sp>
        <p:sp>
          <p:nvSpPr>
            <p:cNvPr id="7" name="TextBox 7"/>
            <p:cNvSpPr txBox="1"/>
            <p:nvPr/>
          </p:nvSpPr>
          <p:spPr>
            <a:xfrm>
              <a:off x="0" y="1326166"/>
              <a:ext cx="8759081" cy="1515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is committed to a comprehensive risk management framework designed to navigate the complexities of the global business environment. Our philosophy for 2024 emphasizes accountability, adaptability, and continuous improvement, underpinned by collective responsibility and strategic foresight. We believe that risk management is the responsibility of every professional within the firm, driven by a culture of ethics and integrity. The tone at the top fosters accountability and empowers each team member to actively mitigate risks, enabling swift adaptation to emerging challenges and opportunities.</a:t>
              </a:r>
            </a:p>
          </p:txBody>
        </p:sp>
      </p:grpSp>
      <p:sp>
        <p:nvSpPr>
          <p:cNvPr id="8" name="Freeform 8"/>
          <p:cNvSpPr/>
          <p:nvPr/>
        </p:nvSpPr>
        <p:spPr>
          <a:xfrm>
            <a:off x="6597350" y="4683444"/>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9" name="AutoShape 9"/>
          <p:cNvSpPr/>
          <p:nvPr/>
        </p:nvSpPr>
        <p:spPr>
          <a:xfrm>
            <a:off x="495345" y="5455396"/>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0" name="AutoShape 10"/>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1" name="Freeform 11"/>
          <p:cNvSpPr/>
          <p:nvPr/>
        </p:nvSpPr>
        <p:spPr>
          <a:xfrm>
            <a:off x="495345" y="5555409"/>
            <a:ext cx="3764389" cy="4380591"/>
          </a:xfrm>
          <a:custGeom>
            <a:avLst/>
            <a:gdLst/>
            <a:ahLst/>
            <a:cxnLst/>
            <a:rect l="l" t="t" r="r" b="b"/>
            <a:pathLst>
              <a:path w="3764389" h="4380591">
                <a:moveTo>
                  <a:pt x="0" y="0"/>
                </a:moveTo>
                <a:lnTo>
                  <a:pt x="3764389" y="0"/>
                </a:lnTo>
                <a:lnTo>
                  <a:pt x="3764389" y="4380591"/>
                </a:lnTo>
                <a:lnTo>
                  <a:pt x="0" y="4380591"/>
                </a:lnTo>
                <a:lnTo>
                  <a:pt x="0" y="0"/>
                </a:lnTo>
                <a:close/>
              </a:path>
            </a:pathLst>
          </a:custGeom>
          <a:blipFill>
            <a:blip r:embed="rId5"/>
            <a:stretch>
              <a:fillRect l="-46390" r="-28122"/>
            </a:stretch>
          </a:blipFill>
        </p:spPr>
        <p:txBody>
          <a:bodyPr/>
          <a:lstStyle/>
          <a:p>
            <a:endParaRPr lang="en-IN"/>
          </a:p>
        </p:txBody>
      </p:sp>
      <p:sp>
        <p:nvSpPr>
          <p:cNvPr id="12" name="TextBox 12"/>
          <p:cNvSpPr txBox="1"/>
          <p:nvPr/>
        </p:nvSpPr>
        <p:spPr>
          <a:xfrm>
            <a:off x="485989" y="396678"/>
            <a:ext cx="5523178" cy="9239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Risk Management and Quality Assurance </a:t>
            </a:r>
          </a:p>
        </p:txBody>
      </p:sp>
      <p:sp>
        <p:nvSpPr>
          <p:cNvPr id="13" name="TextBox 13"/>
          <p:cNvSpPr txBox="1"/>
          <p:nvPr/>
        </p:nvSpPr>
        <p:spPr>
          <a:xfrm>
            <a:off x="495345" y="4610590"/>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Cultivating a Culture of Quality Excellence</a:t>
            </a:r>
          </a:p>
        </p:txBody>
      </p:sp>
      <p:sp>
        <p:nvSpPr>
          <p:cNvPr id="14" name="TextBox 14"/>
          <p:cNvSpPr txBox="1"/>
          <p:nvPr/>
        </p:nvSpPr>
        <p:spPr>
          <a:xfrm>
            <a:off x="4482308" y="5593509"/>
            <a:ext cx="2572992" cy="4347344"/>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The Lead Partner for Singapore Assurance &amp; Accounting Advisory Services, the National Quality Control and Risk Management Partner, and the Engagement Partner(s) are responsible for overseeing the firm’s System of Quality Management (SOQM). Their leadership ensures consistent communication of quality expectations across the firm, emphasizing ethics and integrity in every decision. Key elements of our culture include:</a:t>
            </a:r>
          </a:p>
          <a:p>
            <a:pPr algn="l">
              <a:lnSpc>
                <a:spcPts val="1540"/>
              </a:lnSpc>
            </a:pPr>
            <a:endParaRPr lang="en-US" sz="1100" dirty="0">
              <a:solidFill>
                <a:srgbClr val="000000"/>
              </a:solidFill>
              <a:latin typeface="Lato"/>
              <a:ea typeface="Lato"/>
              <a:cs typeface="Lato"/>
              <a:sym typeface="Lato"/>
            </a:endParaRPr>
          </a:p>
          <a:p>
            <a:pPr marL="237491" lvl="1" indent="-118745" algn="l">
              <a:spcAft>
                <a:spcPts val="600"/>
              </a:spcAft>
              <a:buFont typeface="Arial"/>
              <a:buChar char="•"/>
            </a:pPr>
            <a:r>
              <a:rPr lang="en-US" sz="1100" dirty="0">
                <a:solidFill>
                  <a:srgbClr val="000000"/>
                </a:solidFill>
                <a:latin typeface="Lato"/>
                <a:ea typeface="Lato"/>
                <a:cs typeface="Lato"/>
                <a:sym typeface="Lato"/>
              </a:rPr>
              <a:t>Upholding core values of ethical conduct, confidentiality, and objectivity.</a:t>
            </a:r>
          </a:p>
          <a:p>
            <a:pPr marL="237491" lvl="1" indent="-118745" algn="l">
              <a:spcAft>
                <a:spcPts val="600"/>
              </a:spcAft>
              <a:buFont typeface="Arial"/>
              <a:buChar char="•"/>
            </a:pPr>
            <a:r>
              <a:rPr lang="en-US" sz="1100" dirty="0">
                <a:solidFill>
                  <a:srgbClr val="000000"/>
                </a:solidFill>
                <a:latin typeface="Lato"/>
                <a:ea typeface="Lato"/>
                <a:cs typeface="Lato"/>
                <a:sym typeface="Lato"/>
              </a:rPr>
              <a:t>Offering continuous learning and professional development to keep team members current with evolving industry standards.</a:t>
            </a:r>
          </a:p>
          <a:p>
            <a:pPr marL="237491" lvl="1" indent="-118745" algn="l">
              <a:spcAft>
                <a:spcPts val="600"/>
              </a:spcAft>
              <a:buFont typeface="Arial"/>
              <a:buChar char="•"/>
            </a:pPr>
            <a:r>
              <a:rPr lang="en-US" sz="1100" dirty="0">
                <a:solidFill>
                  <a:srgbClr val="000000"/>
                </a:solidFill>
                <a:latin typeface="Lato"/>
                <a:ea typeface="Lato"/>
                <a:cs typeface="Lato"/>
                <a:sym typeface="Lato"/>
              </a:rPr>
              <a:t>Encouraging innovation and retaining top talent to maintain excellence in service delivery.</a:t>
            </a:r>
          </a:p>
        </p:txBody>
      </p:sp>
      <p:sp>
        <p:nvSpPr>
          <p:cNvPr id="15" name="TextBox 15"/>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2" name="TextBox 16">
            <a:extLst>
              <a:ext uri="{FF2B5EF4-FFF2-40B4-BE49-F238E27FC236}">
                <a16:creationId xmlns:a16="http://schemas.microsoft.com/office/drawing/2014/main" id="{0A567DB0-F5EC-0C85-467F-80ABF1EF1F81}"/>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16</a:t>
            </a:fld>
            <a:endParaRPr lang="en-US" sz="999" b="1" dirty="0">
              <a:solidFill>
                <a:srgbClr val="A6A6A6"/>
              </a:solidFill>
              <a:latin typeface="Lato"/>
              <a:ea typeface="Lato"/>
              <a:cs typeface="Lato"/>
              <a:sym typeface="Lat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558843"/>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85989" y="138430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Freeform 4"/>
          <p:cNvSpPr/>
          <p:nvPr/>
        </p:nvSpPr>
        <p:spPr>
          <a:xfrm>
            <a:off x="6597350" y="6613184"/>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5" name="AutoShape 5"/>
          <p:cNvSpPr/>
          <p:nvPr/>
        </p:nvSpPr>
        <p:spPr>
          <a:xfrm>
            <a:off x="495345" y="739165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AutoShape 6"/>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7" name="Freeform 7"/>
          <p:cNvSpPr/>
          <p:nvPr/>
        </p:nvSpPr>
        <p:spPr>
          <a:xfrm>
            <a:off x="491753" y="2415966"/>
            <a:ext cx="3438897" cy="3692733"/>
          </a:xfrm>
          <a:custGeom>
            <a:avLst/>
            <a:gdLst/>
            <a:ahLst/>
            <a:cxnLst/>
            <a:rect l="l" t="t" r="r" b="b"/>
            <a:pathLst>
              <a:path w="3294011" h="1896110">
                <a:moveTo>
                  <a:pt x="0" y="0"/>
                </a:moveTo>
                <a:lnTo>
                  <a:pt x="3294011" y="0"/>
                </a:lnTo>
                <a:lnTo>
                  <a:pt x="3294011" y="1896109"/>
                </a:lnTo>
                <a:lnTo>
                  <a:pt x="0" y="1896109"/>
                </a:lnTo>
                <a:lnTo>
                  <a:pt x="0" y="0"/>
                </a:lnTo>
                <a:close/>
              </a:path>
            </a:pathLst>
          </a:custGeom>
          <a:blipFill>
            <a:blip r:embed="rId4"/>
            <a:stretch>
              <a:fillRect l="-36142" t="436" r="-24374" b="-30"/>
            </a:stretch>
          </a:blipFill>
        </p:spPr>
        <p:txBody>
          <a:bodyPr/>
          <a:lstStyle/>
          <a:p>
            <a:endParaRPr lang="en-IN"/>
          </a:p>
        </p:txBody>
      </p:sp>
      <p:sp>
        <p:nvSpPr>
          <p:cNvPr id="9" name="TextBox 9"/>
          <p:cNvSpPr txBox="1"/>
          <p:nvPr/>
        </p:nvSpPr>
        <p:spPr>
          <a:xfrm>
            <a:off x="495345" y="7530202"/>
            <a:ext cx="6569311" cy="572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In line with SSQM 1, we conduct an annual evaluation of the SOQM's effectiveness. Our first evaluation took place on December 15, 2023, followed by a second evaluation scheduled for December 15, 2024. Both evaluations have confirmed the system's ability to meet quality objectives effectively.</a:t>
            </a:r>
          </a:p>
        </p:txBody>
      </p:sp>
      <p:sp>
        <p:nvSpPr>
          <p:cNvPr id="10" name="TextBox 10"/>
          <p:cNvSpPr txBox="1"/>
          <p:nvPr/>
        </p:nvSpPr>
        <p:spPr>
          <a:xfrm>
            <a:off x="495344" y="8235687"/>
            <a:ext cx="6559955" cy="1636282"/>
          </a:xfrm>
          <a:prstGeom prst="rect">
            <a:avLst/>
          </a:prstGeom>
        </p:spPr>
        <p:txBody>
          <a:bodyPr wrap="square" lIns="0" tIns="0" rIns="0" bIns="0" rtlCol="0" anchor="t">
            <a:spAutoFit/>
          </a:bodyPr>
          <a:lstStyle/>
          <a:p>
            <a:pPr algn="l">
              <a:lnSpc>
                <a:spcPts val="1540"/>
              </a:lnSpc>
            </a:pPr>
            <a:r>
              <a:rPr lang="en-US" sz="1100" dirty="0">
                <a:solidFill>
                  <a:srgbClr val="000000"/>
                </a:solidFill>
                <a:latin typeface="Lato"/>
                <a:ea typeface="Lato"/>
                <a:cs typeface="Lato"/>
                <a:sym typeface="Lato"/>
              </a:rPr>
              <a:t>The evaluation process includes:</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760"/>
              </a:lnSpc>
              <a:buFont typeface="Arial"/>
              <a:buChar char="•"/>
            </a:pPr>
            <a:r>
              <a:rPr lang="en-US" sz="1100" dirty="0">
                <a:solidFill>
                  <a:srgbClr val="000000"/>
                </a:solidFill>
                <a:latin typeface="Lato"/>
                <a:ea typeface="Lato"/>
                <a:cs typeface="Lato"/>
                <a:sym typeface="Lato"/>
              </a:rPr>
              <a:t>Structured monitoring and testing plans.</a:t>
            </a:r>
          </a:p>
          <a:p>
            <a:pPr marL="237491" lvl="1" indent="-118745" algn="l">
              <a:lnSpc>
                <a:spcPts val="1760"/>
              </a:lnSpc>
              <a:buFont typeface="Arial"/>
              <a:buChar char="•"/>
            </a:pPr>
            <a:r>
              <a:rPr lang="en-US" sz="1100" dirty="0">
                <a:solidFill>
                  <a:srgbClr val="000000"/>
                </a:solidFill>
                <a:latin typeface="Lato"/>
                <a:ea typeface="Lato"/>
                <a:cs typeface="Lato"/>
                <a:sym typeface="Lato"/>
              </a:rPr>
              <a:t>Assessments of key controls and periodic policy reviews.</a:t>
            </a:r>
          </a:p>
          <a:p>
            <a:pPr marL="237491" lvl="1" indent="-118745" algn="l">
              <a:lnSpc>
                <a:spcPts val="1760"/>
              </a:lnSpc>
              <a:buFont typeface="Arial"/>
              <a:buChar char="•"/>
            </a:pPr>
            <a:r>
              <a:rPr lang="en-US" sz="1100" dirty="0">
                <a:solidFill>
                  <a:srgbClr val="000000"/>
                </a:solidFill>
                <a:latin typeface="Lato"/>
                <a:ea typeface="Lato"/>
                <a:cs typeface="Lato"/>
                <a:sym typeface="Lato"/>
              </a:rPr>
              <a:t>Proactive resolution of identified deficiencies.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The Quality Management Team ensures transparency and timely corrective actions throughout the process.</a:t>
            </a:r>
          </a:p>
        </p:txBody>
      </p:sp>
      <p:sp>
        <p:nvSpPr>
          <p:cNvPr id="11" name="TextBox 11"/>
          <p:cNvSpPr txBox="1"/>
          <p:nvPr/>
        </p:nvSpPr>
        <p:spPr>
          <a:xfrm>
            <a:off x="495345" y="6540330"/>
            <a:ext cx="5841268" cy="743024"/>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Annual evaluations: assessing system effectiveness and accountability</a:t>
            </a:r>
          </a:p>
        </p:txBody>
      </p:sp>
      <p:sp>
        <p:nvSpPr>
          <p:cNvPr id="12" name="TextBox 12"/>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4" name="TextBox 14"/>
          <p:cNvSpPr txBox="1"/>
          <p:nvPr/>
        </p:nvSpPr>
        <p:spPr>
          <a:xfrm>
            <a:off x="485989" y="1539694"/>
            <a:ext cx="6569311" cy="751424"/>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KNAV has developed a robust System of Quality Management (SOQM), aligned with Singapore Standards on Quality Management (SSQM) 1 and other relevant national standards. This system was fully implemented on December 15, 2022, marking a transition from a compliance-driven model to a proactive, integrated approach to quality management.</a:t>
            </a:r>
          </a:p>
        </p:txBody>
      </p:sp>
      <p:sp>
        <p:nvSpPr>
          <p:cNvPr id="16" name="TextBox 16"/>
          <p:cNvSpPr txBox="1"/>
          <p:nvPr/>
        </p:nvSpPr>
        <p:spPr>
          <a:xfrm>
            <a:off x="4035077" y="2415966"/>
            <a:ext cx="3056443" cy="4047198"/>
          </a:xfrm>
          <a:prstGeom prst="rect">
            <a:avLst/>
          </a:prstGeom>
        </p:spPr>
        <p:txBody>
          <a:bodyPr lIns="0" tIns="0" rIns="0" bIns="0" rtlCol="0" anchor="t">
            <a:spAutoFit/>
          </a:bodyPr>
          <a:lstStyle/>
          <a:p>
            <a:pPr marL="118746" lvl="1">
              <a:lnSpc>
                <a:spcPts val="1540"/>
              </a:lnSpc>
            </a:pPr>
            <a:r>
              <a:rPr lang="en-US" sz="1100" dirty="0">
                <a:solidFill>
                  <a:srgbClr val="000000"/>
                </a:solidFill>
                <a:latin typeface="Lato"/>
                <a:ea typeface="Lato"/>
                <a:cs typeface="Lato"/>
                <a:sym typeface="Lato"/>
              </a:rPr>
              <a:t>Our SOQM incorporates the eight essential components outlined by SSQM 1, including:</a:t>
            </a:r>
          </a:p>
          <a:p>
            <a:pPr marL="237491" lvl="1" indent="-118745" algn="l">
              <a:lnSpc>
                <a:spcPts val="1540"/>
              </a:lnSpc>
              <a:buFont typeface="Arial"/>
              <a:buChar char="•"/>
            </a:pPr>
            <a:endParaRPr lang="en-US" sz="1100" dirty="0">
              <a:solidFill>
                <a:srgbClr val="000000"/>
              </a:solidFill>
              <a:latin typeface="Lato"/>
              <a:ea typeface="Lato"/>
              <a:cs typeface="Lato"/>
              <a:sym typeface="Lato"/>
            </a:endParaRP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Governance and leadership.</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The firm’s risk assessment process.</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Ethical requirements, including independence.</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Acceptance and continuance of client relationships and engagements.</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Engagement performance.</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Resources, including human, technological, and intellectual capital.</a:t>
            </a:r>
          </a:p>
          <a:p>
            <a:pPr marL="237491" lvl="1" indent="-118745" algn="l">
              <a:lnSpc>
                <a:spcPts val="1540"/>
              </a:lnSpc>
              <a:spcAft>
                <a:spcPts val="400"/>
              </a:spcAft>
              <a:buFont typeface="Arial"/>
              <a:buChar char="•"/>
            </a:pPr>
            <a:r>
              <a:rPr lang="en-US" sz="1100" dirty="0">
                <a:solidFill>
                  <a:srgbClr val="000000"/>
                </a:solidFill>
                <a:latin typeface="Lato"/>
                <a:ea typeface="Lato"/>
                <a:cs typeface="Lato"/>
                <a:sym typeface="Lato"/>
              </a:rPr>
              <a:t>Information and communication.</a:t>
            </a:r>
          </a:p>
          <a:p>
            <a:pPr marL="237491" lvl="1" indent="-118745">
              <a:lnSpc>
                <a:spcPts val="1540"/>
              </a:lnSpc>
              <a:spcAft>
                <a:spcPts val="400"/>
              </a:spcAft>
              <a:buFont typeface="Arial"/>
              <a:buChar char="•"/>
            </a:pPr>
            <a:r>
              <a:rPr lang="en-US" sz="1100" dirty="0">
                <a:solidFill>
                  <a:srgbClr val="000000"/>
                </a:solidFill>
                <a:latin typeface="Lato"/>
                <a:ea typeface="Lato"/>
                <a:cs typeface="Lato"/>
                <a:sym typeface="Lato"/>
              </a:rPr>
              <a:t>Monitoring and remediation.</a:t>
            </a:r>
            <a:br>
              <a:rPr lang="en-US" sz="1100" dirty="0">
                <a:solidFill>
                  <a:srgbClr val="000000"/>
                </a:solidFill>
                <a:latin typeface="Lato"/>
                <a:ea typeface="Lato"/>
                <a:cs typeface="Lato"/>
                <a:sym typeface="Lato"/>
              </a:rPr>
            </a:br>
            <a:br>
              <a:rPr lang="en-US" sz="1100" dirty="0">
                <a:solidFill>
                  <a:srgbClr val="000000"/>
                </a:solidFill>
                <a:latin typeface="Lato"/>
                <a:ea typeface="Lato"/>
                <a:cs typeface="Lato"/>
                <a:sym typeface="Lato"/>
              </a:rPr>
            </a:br>
            <a:r>
              <a:rPr lang="en-US" sz="1100" dirty="0">
                <a:solidFill>
                  <a:srgbClr val="000000"/>
                </a:solidFill>
                <a:latin typeface="Lato"/>
                <a:ea typeface="Lato"/>
                <a:cs typeface="Lato"/>
                <a:sym typeface="Lato"/>
              </a:rPr>
              <a:t>We utilize QM.X™, a web-based tool, for identifying, assessing, and responding to risks, supported by our Quality Management Manual and SOPs. </a:t>
            </a:r>
          </a:p>
          <a:p>
            <a:pPr marL="118746" lvl="1" algn="l">
              <a:lnSpc>
                <a:spcPts val="1540"/>
              </a:lnSpc>
            </a:pPr>
            <a:endParaRPr lang="en-US" sz="1100" dirty="0">
              <a:solidFill>
                <a:srgbClr val="000000"/>
              </a:solidFill>
              <a:latin typeface="Lato"/>
              <a:ea typeface="Lato"/>
              <a:cs typeface="Lato"/>
              <a:sym typeface="Lato"/>
            </a:endParaRPr>
          </a:p>
        </p:txBody>
      </p:sp>
      <p:sp>
        <p:nvSpPr>
          <p:cNvPr id="17" name="TextBox 17"/>
          <p:cNvSpPr txBox="1"/>
          <p:nvPr/>
        </p:nvSpPr>
        <p:spPr>
          <a:xfrm>
            <a:off x="485989" y="485989"/>
            <a:ext cx="5841268" cy="7415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System of Quality Management (SOQM): Building a Framework for Excellence</a:t>
            </a:r>
          </a:p>
        </p:txBody>
      </p:sp>
      <p:sp>
        <p:nvSpPr>
          <p:cNvPr id="8" name="TextBox 16">
            <a:extLst>
              <a:ext uri="{FF2B5EF4-FFF2-40B4-BE49-F238E27FC236}">
                <a16:creationId xmlns:a16="http://schemas.microsoft.com/office/drawing/2014/main" id="{BB38C38A-B2ED-6892-92B9-67F8A3BA8A71}"/>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17</a:t>
            </a:fld>
            <a:endParaRPr lang="en-US" sz="999" b="1" dirty="0">
              <a:solidFill>
                <a:srgbClr val="A6A6A6"/>
              </a:solidFill>
              <a:latin typeface="Lato"/>
              <a:ea typeface="Lato"/>
              <a:cs typeface="Lato"/>
              <a:sym typeface="Lato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7C40E-3DB7-B9AC-87CC-6C0B685DB1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E01745-2C36-C25D-03F9-22E1B3A0CE9F}"/>
              </a:ext>
            </a:extLst>
          </p:cNvPr>
          <p:cNvSpPr/>
          <p:nvPr/>
        </p:nvSpPr>
        <p:spPr>
          <a:xfrm>
            <a:off x="6587994" y="558843"/>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3" name="AutoShape 3">
            <a:extLst>
              <a:ext uri="{FF2B5EF4-FFF2-40B4-BE49-F238E27FC236}">
                <a16:creationId xmlns:a16="http://schemas.microsoft.com/office/drawing/2014/main" id="{8F822F47-3389-EA49-22B0-A84EE9756C70}"/>
              </a:ext>
            </a:extLst>
          </p:cNvPr>
          <p:cNvSpPr/>
          <p:nvPr/>
        </p:nvSpPr>
        <p:spPr>
          <a:xfrm>
            <a:off x="495345" y="133596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a:extLst>
              <a:ext uri="{FF2B5EF4-FFF2-40B4-BE49-F238E27FC236}">
                <a16:creationId xmlns:a16="http://schemas.microsoft.com/office/drawing/2014/main" id="{2B008FF6-C9C0-CC26-51BB-940617E1BE1E}"/>
              </a:ext>
            </a:extLst>
          </p:cNvPr>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TextBox 6">
            <a:extLst>
              <a:ext uri="{FF2B5EF4-FFF2-40B4-BE49-F238E27FC236}">
                <a16:creationId xmlns:a16="http://schemas.microsoft.com/office/drawing/2014/main" id="{856FE50B-E252-25F8-F2AB-A2E385889728}"/>
              </a:ext>
            </a:extLst>
          </p:cNvPr>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8" name="TextBox 8">
            <a:extLst>
              <a:ext uri="{FF2B5EF4-FFF2-40B4-BE49-F238E27FC236}">
                <a16:creationId xmlns:a16="http://schemas.microsoft.com/office/drawing/2014/main" id="{3A6FC22B-5DBE-6B31-04C4-2CCCE68455E8}"/>
              </a:ext>
            </a:extLst>
          </p:cNvPr>
          <p:cNvSpPr txBox="1"/>
          <p:nvPr/>
        </p:nvSpPr>
        <p:spPr>
          <a:xfrm>
            <a:off x="495345" y="3408037"/>
            <a:ext cx="6569311" cy="2290307"/>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Our independence management process ensures that all professional relationships are managed with the utmost integrity, incorporating conflict checks, regular declarations, and monitoring mechanisms to comply with both internal and external regulations. This is reinforced by our comprehensive policies on independence, integrity, and objectivity, which are outlined in the Quality Management Manual and apply to all service levels, particularly attest functions.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To further ensure adherence to these standards, all professionals at KNAV are required to sign quarterly independence declarations, affirming their commitment to ethical conduct. This process helps ensure continuous compliance and transparency in managing conflicts of interest. Additionally, during client onboarding, we employ enhanced due diligence processes, including </a:t>
            </a:r>
            <a:r>
              <a:rPr lang="en-US" sz="1100" dirty="0" err="1">
                <a:solidFill>
                  <a:srgbClr val="000000"/>
                </a:solidFill>
                <a:latin typeface="Lato"/>
                <a:ea typeface="Lato"/>
                <a:cs typeface="Lato"/>
                <a:sym typeface="Lato"/>
              </a:rPr>
              <a:t>SentroWeb</a:t>
            </a:r>
            <a:r>
              <a:rPr lang="en-US" sz="1100" dirty="0">
                <a:solidFill>
                  <a:srgbClr val="000000"/>
                </a:solidFill>
                <a:latin typeface="Lato"/>
                <a:ea typeface="Lato"/>
                <a:cs typeface="Lato"/>
                <a:sym typeface="Lato"/>
              </a:rPr>
              <a:t>-DJ for Anti-Money Laundering (AML) and Countering the Financing of Terrorism (CFT) screening, and a thorough risk evaluation of client integrity, independence, and resources before accepting or continuing engagements.</a:t>
            </a:r>
          </a:p>
        </p:txBody>
      </p:sp>
      <p:sp>
        <p:nvSpPr>
          <p:cNvPr id="9" name="TextBox 9">
            <a:extLst>
              <a:ext uri="{FF2B5EF4-FFF2-40B4-BE49-F238E27FC236}">
                <a16:creationId xmlns:a16="http://schemas.microsoft.com/office/drawing/2014/main" id="{D25809B9-5805-933A-954E-EEB789CE9569}"/>
              </a:ext>
            </a:extLst>
          </p:cNvPr>
          <p:cNvSpPr txBox="1"/>
          <p:nvPr/>
        </p:nvSpPr>
        <p:spPr>
          <a:xfrm>
            <a:off x="485989" y="485989"/>
            <a:ext cx="5841268" cy="743024"/>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Upholding Ethical Standards and Independence in Professional Practice</a:t>
            </a:r>
          </a:p>
        </p:txBody>
      </p:sp>
      <p:sp>
        <p:nvSpPr>
          <p:cNvPr id="10" name="TextBox 10"/>
          <p:cNvSpPr txBox="1"/>
          <p:nvPr/>
        </p:nvSpPr>
        <p:spPr>
          <a:xfrm>
            <a:off x="495345" y="5916400"/>
            <a:ext cx="6569311" cy="247713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Every client relationship undergoes a rigorous evaluation to assess the integrity of the client, the firm’s independence in the engagement, and the availability of resources to fulfil professional obligations. For engagements involving public interest entities or their subsidiaries, mandatory conflict checks with KNAV International member firms ensure compliance with both firm-wide policies and global ethical standards. To reinforce these commitments, the Probing Ethics Initiative incorporates interactive quizzes to deepen understanding of ethical responsibilities and their practical application.</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KNAV prioritizes confidentiality and ethical conduct in all aspects of its operations. This commitment is further supported by comprehensive documentation, including employment contracts and policy declarations, and by regular updates from organizations like ISCA, ACRA, and IESBA to keep professionals informed about evolving ethical standards. To enhance our independence measures, we also implement personal independence monitoring and rigorous client due diligence processes to ensure compliance with ethical and independence standards across all engagements.</a:t>
            </a:r>
          </a:p>
        </p:txBody>
      </p:sp>
      <p:sp>
        <p:nvSpPr>
          <p:cNvPr id="13" name="Rectangle 12">
            <a:extLst>
              <a:ext uri="{FF2B5EF4-FFF2-40B4-BE49-F238E27FC236}">
                <a16:creationId xmlns:a16="http://schemas.microsoft.com/office/drawing/2014/main" id="{94DF7C42-BFFB-A4A6-0045-B04EBF314D63}"/>
              </a:ext>
            </a:extLst>
          </p:cNvPr>
          <p:cNvSpPr/>
          <p:nvPr/>
        </p:nvSpPr>
        <p:spPr>
          <a:xfrm>
            <a:off x="0" y="1571900"/>
            <a:ext cx="7556499" cy="1600198"/>
          </a:xfrm>
          <a:prstGeom prst="rect">
            <a:avLst/>
          </a:prstGeom>
          <a:solidFill>
            <a:srgbClr val="0197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8">
            <a:extLst>
              <a:ext uri="{FF2B5EF4-FFF2-40B4-BE49-F238E27FC236}">
                <a16:creationId xmlns:a16="http://schemas.microsoft.com/office/drawing/2014/main" id="{CC126674-5E72-A116-12CE-584659D058A1}"/>
              </a:ext>
            </a:extLst>
          </p:cNvPr>
          <p:cNvSpPr txBox="1"/>
          <p:nvPr/>
        </p:nvSpPr>
        <p:spPr>
          <a:xfrm>
            <a:off x="495345" y="1888331"/>
            <a:ext cx="6524660" cy="951927"/>
          </a:xfrm>
          <a:prstGeom prst="rect">
            <a:avLst/>
          </a:prstGeom>
        </p:spPr>
        <p:txBody>
          <a:bodyPr wrap="square" lIns="0" tIns="0" rIns="0" bIns="0" rtlCol="0" anchor="t">
            <a:spAutoFit/>
          </a:bodyPr>
          <a:lstStyle/>
          <a:p>
            <a:pPr algn="l">
              <a:lnSpc>
                <a:spcPts val="1900"/>
              </a:lnSpc>
            </a:pPr>
            <a:r>
              <a:rPr lang="en-US" sz="1400" dirty="0">
                <a:solidFill>
                  <a:schemeClr val="bg1"/>
                </a:solidFill>
                <a:latin typeface="Lato"/>
                <a:ea typeface="Lato"/>
                <a:cs typeface="Lato"/>
                <a:sym typeface="Lato"/>
              </a:rPr>
              <a:t>Ethical standards and independence are at the core of KNAV’s professional integrity, guiding our approach to skepticism, objectivity, and honesty in all engagements. We maintain the highest ethical standards through a combination of rigorous policies, proactive monitoring, and ongoing education.</a:t>
            </a:r>
          </a:p>
        </p:txBody>
      </p:sp>
      <p:sp>
        <p:nvSpPr>
          <p:cNvPr id="5" name="TextBox 16">
            <a:extLst>
              <a:ext uri="{FF2B5EF4-FFF2-40B4-BE49-F238E27FC236}">
                <a16:creationId xmlns:a16="http://schemas.microsoft.com/office/drawing/2014/main" id="{CBABEF21-9FD1-3B2B-2056-8C875218FB8A}"/>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18</a:t>
            </a:fld>
            <a:endParaRPr lang="en-US" sz="999" b="1" dirty="0">
              <a:solidFill>
                <a:srgbClr val="A6A6A6"/>
              </a:solidFill>
              <a:latin typeface="Lato"/>
              <a:ea typeface="Lato"/>
              <a:cs typeface="Lato"/>
              <a:sym typeface="Lato Bold"/>
            </a:endParaRPr>
          </a:p>
        </p:txBody>
      </p:sp>
    </p:spTree>
    <p:extLst>
      <p:ext uri="{BB962C8B-B14F-4D97-AF65-F5344CB8AC3E}">
        <p14:creationId xmlns:p14="http://schemas.microsoft.com/office/powerpoint/2010/main" val="1948736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524611"/>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95345" y="1304086"/>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Freeform 5"/>
          <p:cNvSpPr/>
          <p:nvPr/>
        </p:nvSpPr>
        <p:spPr>
          <a:xfrm>
            <a:off x="495345" y="1470265"/>
            <a:ext cx="6559955" cy="6776905"/>
          </a:xfrm>
          <a:custGeom>
            <a:avLst/>
            <a:gdLst/>
            <a:ahLst/>
            <a:cxnLst/>
            <a:rect l="l" t="t" r="r" b="b"/>
            <a:pathLst>
              <a:path w="6559955" h="4076598">
                <a:moveTo>
                  <a:pt x="0" y="0"/>
                </a:moveTo>
                <a:lnTo>
                  <a:pt x="6559955" y="0"/>
                </a:lnTo>
                <a:lnTo>
                  <a:pt x="6559955" y="4076598"/>
                </a:lnTo>
                <a:lnTo>
                  <a:pt x="0" y="4076598"/>
                </a:lnTo>
                <a:lnTo>
                  <a:pt x="0" y="0"/>
                </a:lnTo>
                <a:close/>
              </a:path>
            </a:pathLst>
          </a:custGeom>
          <a:blipFill>
            <a:blip r:embed="rId4"/>
            <a:stretch>
              <a:fillRect l="-45206" t="-8349" r="-49438" b="-17183"/>
            </a:stretch>
          </a:blipFill>
        </p:spPr>
        <p:txBody>
          <a:bodyPr/>
          <a:lstStyle/>
          <a:p>
            <a:endParaRPr lang="en-IN" dirty="0"/>
          </a:p>
        </p:txBody>
      </p:sp>
      <p:sp>
        <p:nvSpPr>
          <p:cNvPr id="6" name="TextBox 6"/>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8" name="TextBox 8"/>
          <p:cNvSpPr txBox="1"/>
          <p:nvPr/>
        </p:nvSpPr>
        <p:spPr>
          <a:xfrm>
            <a:off x="495345" y="8556066"/>
            <a:ext cx="6569311" cy="133413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In 2024, KNAV expanded its risk management capabilities through advanced technologies such as data analytics, AI-driven insights, and automation. These innovations help teams to identify, assess, and respond to risks with greater precision.</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Collaboration across departments fosters proactive communication and idea sharing, enhancing the firm’s ability to mitigate risks. Additionally, KNAV leverages its global network of subject matter experts to address complex client needs and deliver exceptional services.</a:t>
            </a:r>
          </a:p>
        </p:txBody>
      </p:sp>
      <p:sp>
        <p:nvSpPr>
          <p:cNvPr id="9" name="TextBox 9"/>
          <p:cNvSpPr txBox="1"/>
          <p:nvPr/>
        </p:nvSpPr>
        <p:spPr>
          <a:xfrm>
            <a:off x="485989" y="451757"/>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Enhancing collaboration in risk management</a:t>
            </a:r>
          </a:p>
        </p:txBody>
      </p:sp>
      <p:sp>
        <p:nvSpPr>
          <p:cNvPr id="10" name="TextBox 16">
            <a:extLst>
              <a:ext uri="{FF2B5EF4-FFF2-40B4-BE49-F238E27FC236}">
                <a16:creationId xmlns:a16="http://schemas.microsoft.com/office/drawing/2014/main" id="{3C0DD64C-BC51-6537-76EA-9A4176CEBD09}"/>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19</a:t>
            </a:fld>
            <a:endParaRPr lang="en-US" sz="999" b="1" dirty="0">
              <a:solidFill>
                <a:srgbClr val="A6A6A6"/>
              </a:solidFill>
              <a:latin typeface="Lato"/>
              <a:ea typeface="Lato"/>
              <a:cs typeface="Lato"/>
              <a:sym typeface="Lat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97F6"/>
        </a:solidFill>
        <a:effectLst/>
      </p:bgPr>
    </p:bg>
    <p:spTree>
      <p:nvGrpSpPr>
        <p:cNvPr id="1" name=""/>
        <p:cNvGrpSpPr/>
        <p:nvPr/>
      </p:nvGrpSpPr>
      <p:grpSpPr>
        <a:xfrm>
          <a:off x="0" y="0"/>
          <a:ext cx="0" cy="0"/>
          <a:chOff x="0" y="0"/>
          <a:chExt cx="0" cy="0"/>
        </a:xfrm>
      </p:grpSpPr>
      <p:sp>
        <p:nvSpPr>
          <p:cNvPr id="2" name="TextBox 2"/>
          <p:cNvSpPr txBox="1"/>
          <p:nvPr/>
        </p:nvSpPr>
        <p:spPr>
          <a:xfrm>
            <a:off x="485989" y="533614"/>
            <a:ext cx="6548599" cy="330150"/>
          </a:xfrm>
          <a:prstGeom prst="rect">
            <a:avLst/>
          </a:prstGeom>
        </p:spPr>
        <p:txBody>
          <a:bodyPr lIns="0" tIns="0" rIns="0" bIns="0" rtlCol="0" anchor="t">
            <a:spAutoFit/>
          </a:bodyPr>
          <a:lstStyle/>
          <a:p>
            <a:pPr algn="l">
              <a:lnSpc>
                <a:spcPts val="2499"/>
              </a:lnSpc>
            </a:pPr>
            <a:r>
              <a:rPr lang="en-US" sz="2499" b="1">
                <a:solidFill>
                  <a:srgbClr val="FFFFFF"/>
                </a:solidFill>
                <a:latin typeface="Lato Bold"/>
                <a:ea typeface="Lato Bold"/>
                <a:cs typeface="Lato Bold"/>
                <a:sym typeface="Lato Bold"/>
              </a:rPr>
              <a:t>Table of Contents</a:t>
            </a:r>
          </a:p>
        </p:txBody>
      </p:sp>
      <p:sp>
        <p:nvSpPr>
          <p:cNvPr id="3" name="AutoShape 3"/>
          <p:cNvSpPr/>
          <p:nvPr/>
        </p:nvSpPr>
        <p:spPr>
          <a:xfrm flipV="1">
            <a:off x="485989" y="976008"/>
            <a:ext cx="6548599" cy="0"/>
          </a:xfrm>
          <a:prstGeom prst="line">
            <a:avLst/>
          </a:prstGeom>
          <a:ln w="9525" cap="flat">
            <a:solidFill>
              <a:srgbClr val="FFFFFF"/>
            </a:solidFill>
            <a:prstDash val="solid"/>
            <a:headEnd type="none" w="sm" len="sm"/>
            <a:tailEnd type="none" w="sm" len="sm"/>
          </a:ln>
        </p:spPr>
        <p:txBody>
          <a:bodyPr/>
          <a:lstStyle/>
          <a:p>
            <a:endParaRPr lang="en-IN"/>
          </a:p>
        </p:txBody>
      </p:sp>
      <p:sp>
        <p:nvSpPr>
          <p:cNvPr id="4" name="TextBox 4"/>
          <p:cNvSpPr txBox="1"/>
          <p:nvPr/>
        </p:nvSpPr>
        <p:spPr>
          <a:xfrm>
            <a:off x="485989" y="1112020"/>
            <a:ext cx="6033533" cy="895694"/>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Elevating Audit Standards: KNAV's Journey Towards Excellence</a:t>
            </a:r>
          </a:p>
          <a:p>
            <a:pPr algn="l">
              <a:lnSpc>
                <a:spcPts val="1760"/>
              </a:lnSpc>
            </a:pPr>
            <a:r>
              <a:rPr lang="en-US" sz="1100" dirty="0">
                <a:solidFill>
                  <a:srgbClr val="FFFFFF"/>
                </a:solidFill>
                <a:latin typeface="Lato"/>
                <a:ea typeface="Lato"/>
                <a:cs typeface="Lato"/>
                <a:sym typeface="Lato"/>
              </a:rPr>
              <a:t>KNAV Services LLP: Upholding Standards and Fostering Global Collaboration</a:t>
            </a:r>
          </a:p>
          <a:p>
            <a:pPr algn="l">
              <a:lnSpc>
                <a:spcPts val="1760"/>
              </a:lnSpc>
            </a:pPr>
            <a:r>
              <a:rPr lang="en-US" sz="1100" dirty="0">
                <a:solidFill>
                  <a:srgbClr val="FFFFFF"/>
                </a:solidFill>
                <a:latin typeface="Lato"/>
                <a:ea typeface="Lato"/>
                <a:cs typeface="Lato"/>
                <a:sym typeface="Lato"/>
              </a:rPr>
              <a:t>Key Metrics: Insights into Our Progress</a:t>
            </a:r>
          </a:p>
          <a:p>
            <a:pPr algn="l">
              <a:lnSpc>
                <a:spcPts val="1760"/>
              </a:lnSpc>
            </a:pPr>
            <a:r>
              <a:rPr lang="en-US" sz="1100" dirty="0">
                <a:solidFill>
                  <a:srgbClr val="FFFFFF"/>
                </a:solidFill>
                <a:latin typeface="Lato"/>
                <a:ea typeface="Lato"/>
                <a:cs typeface="Lato"/>
                <a:sym typeface="Lato"/>
              </a:rPr>
              <a:t>Audit Quality: A Commitment to Trust and Professional Integrity</a:t>
            </a:r>
          </a:p>
        </p:txBody>
      </p:sp>
      <p:sp>
        <p:nvSpPr>
          <p:cNvPr id="5" name="TextBox 5"/>
          <p:cNvSpPr txBox="1"/>
          <p:nvPr/>
        </p:nvSpPr>
        <p:spPr>
          <a:xfrm>
            <a:off x="6519522" y="1112020"/>
            <a:ext cx="535778" cy="895694"/>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4</a:t>
            </a:r>
          </a:p>
          <a:p>
            <a:pPr algn="r">
              <a:lnSpc>
                <a:spcPts val="1760"/>
              </a:lnSpc>
            </a:pPr>
            <a:r>
              <a:rPr lang="en-US" sz="1100" dirty="0">
                <a:solidFill>
                  <a:srgbClr val="FFFFFF"/>
                </a:solidFill>
                <a:latin typeface="Lato"/>
                <a:ea typeface="Lato"/>
                <a:cs typeface="Lato"/>
                <a:sym typeface="Lato"/>
              </a:rPr>
              <a:t>6</a:t>
            </a:r>
          </a:p>
          <a:p>
            <a:pPr algn="r">
              <a:lnSpc>
                <a:spcPts val="1760"/>
              </a:lnSpc>
            </a:pPr>
            <a:r>
              <a:rPr lang="en-US" sz="1100" dirty="0">
                <a:solidFill>
                  <a:srgbClr val="FFFFFF"/>
                </a:solidFill>
                <a:latin typeface="Lato"/>
                <a:ea typeface="Lato"/>
                <a:cs typeface="Lato"/>
                <a:sym typeface="Lato"/>
              </a:rPr>
              <a:t>8</a:t>
            </a:r>
          </a:p>
          <a:p>
            <a:pPr algn="r">
              <a:lnSpc>
                <a:spcPts val="1760"/>
              </a:lnSpc>
            </a:pPr>
            <a:r>
              <a:rPr lang="en-US" sz="1100" dirty="0">
                <a:solidFill>
                  <a:srgbClr val="FFFFFF"/>
                </a:solidFill>
                <a:latin typeface="Lato"/>
                <a:ea typeface="Lato"/>
                <a:cs typeface="Lato"/>
                <a:sym typeface="Lato"/>
              </a:rPr>
              <a:t>9</a:t>
            </a:r>
          </a:p>
        </p:txBody>
      </p:sp>
      <p:sp>
        <p:nvSpPr>
          <p:cNvPr id="6" name="TextBox 6"/>
          <p:cNvSpPr txBox="1"/>
          <p:nvPr/>
        </p:nvSpPr>
        <p:spPr>
          <a:xfrm>
            <a:off x="6536111" y="2010262"/>
            <a:ext cx="535778" cy="2280689"/>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9</a:t>
            </a:r>
          </a:p>
          <a:p>
            <a:pPr algn="r">
              <a:lnSpc>
                <a:spcPts val="1760"/>
              </a:lnSpc>
            </a:pPr>
            <a:r>
              <a:rPr lang="en-US" sz="1100" dirty="0">
                <a:solidFill>
                  <a:srgbClr val="FFFFFF"/>
                </a:solidFill>
                <a:latin typeface="Lato"/>
                <a:ea typeface="Lato"/>
                <a:cs typeface="Lato"/>
                <a:sym typeface="Lato"/>
              </a:rPr>
              <a:t>10</a:t>
            </a:r>
          </a:p>
          <a:p>
            <a:pPr algn="r">
              <a:lnSpc>
                <a:spcPts val="1760"/>
              </a:lnSpc>
            </a:pPr>
            <a:r>
              <a:rPr lang="en-US" sz="1100" dirty="0">
                <a:solidFill>
                  <a:srgbClr val="FFFFFF"/>
                </a:solidFill>
                <a:latin typeface="Lato"/>
                <a:ea typeface="Lato"/>
                <a:cs typeface="Lato"/>
                <a:sym typeface="Lato"/>
              </a:rPr>
              <a:t>10</a:t>
            </a:r>
          </a:p>
          <a:p>
            <a:pPr algn="r">
              <a:lnSpc>
                <a:spcPts val="1760"/>
              </a:lnSpc>
            </a:pPr>
            <a:r>
              <a:rPr lang="en-US" sz="1100" dirty="0">
                <a:solidFill>
                  <a:srgbClr val="FFFFFF"/>
                </a:solidFill>
                <a:latin typeface="Lato"/>
                <a:ea typeface="Lato"/>
                <a:cs typeface="Lato"/>
                <a:sym typeface="Lato"/>
              </a:rPr>
              <a:t>11</a:t>
            </a:r>
          </a:p>
          <a:p>
            <a:pPr algn="r">
              <a:lnSpc>
                <a:spcPts val="1760"/>
              </a:lnSpc>
            </a:pPr>
            <a:r>
              <a:rPr lang="en-US" sz="1100" dirty="0">
                <a:solidFill>
                  <a:srgbClr val="FFFFFF"/>
                </a:solidFill>
                <a:latin typeface="Lato"/>
                <a:ea typeface="Lato"/>
                <a:cs typeface="Lato"/>
                <a:sym typeface="Lato"/>
              </a:rPr>
              <a:t>12</a:t>
            </a:r>
          </a:p>
          <a:p>
            <a:pPr algn="r">
              <a:lnSpc>
                <a:spcPts val="1760"/>
              </a:lnSpc>
            </a:pPr>
            <a:r>
              <a:rPr lang="en-US" sz="1100" dirty="0">
                <a:solidFill>
                  <a:srgbClr val="FFFFFF"/>
                </a:solidFill>
                <a:latin typeface="Lato"/>
                <a:ea typeface="Lato"/>
                <a:cs typeface="Lato"/>
                <a:sym typeface="Lato"/>
              </a:rPr>
              <a:t>12</a:t>
            </a:r>
          </a:p>
          <a:p>
            <a:pPr algn="r">
              <a:lnSpc>
                <a:spcPts val="1760"/>
              </a:lnSpc>
            </a:pPr>
            <a:r>
              <a:rPr lang="en-US" sz="1100" dirty="0">
                <a:solidFill>
                  <a:srgbClr val="FFFFFF"/>
                </a:solidFill>
                <a:latin typeface="Lato"/>
                <a:ea typeface="Lato"/>
                <a:cs typeface="Lato"/>
                <a:sym typeface="Lato"/>
              </a:rPr>
              <a:t>12</a:t>
            </a:r>
          </a:p>
          <a:p>
            <a:pPr algn="r">
              <a:lnSpc>
                <a:spcPts val="1760"/>
              </a:lnSpc>
            </a:pPr>
            <a:r>
              <a:rPr lang="en-US" sz="1100" dirty="0">
                <a:solidFill>
                  <a:srgbClr val="FFFFFF"/>
                </a:solidFill>
                <a:latin typeface="Lato"/>
                <a:ea typeface="Lato"/>
                <a:cs typeface="Lato"/>
                <a:sym typeface="Lato"/>
              </a:rPr>
              <a:t>13</a:t>
            </a:r>
          </a:p>
          <a:p>
            <a:pPr algn="r">
              <a:lnSpc>
                <a:spcPts val="1760"/>
              </a:lnSpc>
            </a:pPr>
            <a:r>
              <a:rPr lang="en-US" sz="1100" dirty="0">
                <a:solidFill>
                  <a:srgbClr val="FFFFFF"/>
                </a:solidFill>
                <a:latin typeface="Lato"/>
                <a:ea typeface="Lato"/>
                <a:cs typeface="Lato"/>
                <a:sym typeface="Lato"/>
              </a:rPr>
              <a:t>14</a:t>
            </a:r>
          </a:p>
          <a:p>
            <a:pPr algn="r">
              <a:lnSpc>
                <a:spcPts val="1760"/>
              </a:lnSpc>
            </a:pPr>
            <a:r>
              <a:rPr lang="en-US" sz="1100" dirty="0">
                <a:solidFill>
                  <a:srgbClr val="FFFFFF"/>
                </a:solidFill>
                <a:latin typeface="Lato"/>
                <a:ea typeface="Lato"/>
                <a:cs typeface="Lato"/>
                <a:sym typeface="Lato"/>
              </a:rPr>
              <a:t>15</a:t>
            </a:r>
          </a:p>
        </p:txBody>
      </p:sp>
      <p:sp>
        <p:nvSpPr>
          <p:cNvPr id="7" name="TextBox 7"/>
          <p:cNvSpPr txBox="1"/>
          <p:nvPr/>
        </p:nvSpPr>
        <p:spPr>
          <a:xfrm>
            <a:off x="485989" y="4290978"/>
            <a:ext cx="6033533" cy="210820"/>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Risk Management and Quality Assurance</a:t>
            </a:r>
          </a:p>
        </p:txBody>
      </p:sp>
      <p:sp>
        <p:nvSpPr>
          <p:cNvPr id="8" name="TextBox 8"/>
          <p:cNvSpPr txBox="1"/>
          <p:nvPr/>
        </p:nvSpPr>
        <p:spPr>
          <a:xfrm>
            <a:off x="756000" y="2003560"/>
            <a:ext cx="5763522" cy="2280689"/>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Our Commitment to Excellence: Core Principles of Audit Quality </a:t>
            </a:r>
          </a:p>
          <a:p>
            <a:pPr algn="l">
              <a:lnSpc>
                <a:spcPts val="1760"/>
              </a:lnSpc>
            </a:pPr>
            <a:r>
              <a:rPr lang="en-US" sz="1100" dirty="0">
                <a:solidFill>
                  <a:srgbClr val="FFFFFF"/>
                </a:solidFill>
                <a:latin typeface="Lato"/>
                <a:ea typeface="Lato"/>
                <a:cs typeface="Lato"/>
                <a:sym typeface="Lato"/>
              </a:rPr>
              <a:t>Driving Audit Excellence: Continuous Adaptation and Innovation </a:t>
            </a:r>
          </a:p>
          <a:p>
            <a:pPr algn="l">
              <a:lnSpc>
                <a:spcPts val="1760"/>
              </a:lnSpc>
            </a:pPr>
            <a:r>
              <a:rPr lang="en-US" sz="1100" dirty="0">
                <a:solidFill>
                  <a:srgbClr val="FFFFFF"/>
                </a:solidFill>
                <a:latin typeface="Lato"/>
                <a:ea typeface="Lato"/>
                <a:cs typeface="Lato"/>
                <a:sym typeface="Lato"/>
              </a:rPr>
              <a:t>Strength in Collaboration </a:t>
            </a:r>
          </a:p>
          <a:p>
            <a:pPr algn="l">
              <a:lnSpc>
                <a:spcPts val="1760"/>
              </a:lnSpc>
            </a:pPr>
            <a:r>
              <a:rPr lang="en-US" sz="1100" dirty="0">
                <a:solidFill>
                  <a:srgbClr val="FFFFFF"/>
                </a:solidFill>
                <a:latin typeface="Lato"/>
                <a:ea typeface="Lato"/>
                <a:cs typeface="Lato"/>
                <a:sym typeface="Lato"/>
              </a:rPr>
              <a:t>Structured Methodology for Consistent and Reliable Audit Quality </a:t>
            </a:r>
          </a:p>
          <a:p>
            <a:pPr algn="l">
              <a:lnSpc>
                <a:spcPts val="1760"/>
              </a:lnSpc>
            </a:pPr>
            <a:r>
              <a:rPr lang="en-US" sz="1100" dirty="0">
                <a:solidFill>
                  <a:srgbClr val="FFFFFF"/>
                </a:solidFill>
                <a:latin typeface="Lato"/>
                <a:ea typeface="Lato"/>
                <a:cs typeface="Lato"/>
                <a:sym typeface="Lato"/>
              </a:rPr>
              <a:t>Risk-Based Audit Approach: Safeguarding Quality at Every Step </a:t>
            </a:r>
          </a:p>
          <a:p>
            <a:pPr algn="l">
              <a:lnSpc>
                <a:spcPts val="1760"/>
              </a:lnSpc>
            </a:pPr>
            <a:r>
              <a:rPr lang="en-US" sz="1100" dirty="0">
                <a:solidFill>
                  <a:srgbClr val="FFFFFF"/>
                </a:solidFill>
                <a:latin typeface="Lato"/>
                <a:ea typeface="Lato"/>
                <a:cs typeface="Lato"/>
                <a:sym typeface="Lato"/>
              </a:rPr>
              <a:t>Audit Oversight: Enhancing Consistency and Compliance </a:t>
            </a:r>
          </a:p>
          <a:p>
            <a:pPr algn="l">
              <a:lnSpc>
                <a:spcPts val="1760"/>
              </a:lnSpc>
            </a:pPr>
            <a:r>
              <a:rPr lang="en-US" sz="1100" dirty="0">
                <a:solidFill>
                  <a:srgbClr val="FFFFFF"/>
                </a:solidFill>
                <a:latin typeface="Lato"/>
                <a:ea typeface="Lato"/>
                <a:cs typeface="Lato"/>
                <a:sym typeface="Lato"/>
              </a:rPr>
              <a:t>Coordination and Precision Across Borders </a:t>
            </a:r>
          </a:p>
          <a:p>
            <a:pPr algn="l">
              <a:lnSpc>
                <a:spcPts val="1760"/>
              </a:lnSpc>
            </a:pPr>
            <a:r>
              <a:rPr lang="en-US" sz="1100" dirty="0">
                <a:solidFill>
                  <a:srgbClr val="FFFFFF"/>
                </a:solidFill>
                <a:latin typeface="Lato"/>
                <a:ea typeface="Lato"/>
                <a:cs typeface="Lato"/>
                <a:sym typeface="Lato"/>
              </a:rPr>
              <a:t>National Accounting Office (NAO): Centralized Expertise and Support </a:t>
            </a:r>
          </a:p>
          <a:p>
            <a:pPr algn="l">
              <a:lnSpc>
                <a:spcPts val="1760"/>
              </a:lnSpc>
            </a:pPr>
            <a:r>
              <a:rPr lang="en-US" sz="1100" dirty="0">
                <a:solidFill>
                  <a:srgbClr val="FFFFFF"/>
                </a:solidFill>
                <a:latin typeface="Lato"/>
                <a:ea typeface="Lato"/>
                <a:cs typeface="Lato"/>
                <a:sym typeface="Lato"/>
              </a:rPr>
              <a:t>Consistency Through Standardization </a:t>
            </a:r>
          </a:p>
          <a:p>
            <a:pPr algn="l">
              <a:lnSpc>
                <a:spcPts val="1760"/>
              </a:lnSpc>
            </a:pPr>
            <a:r>
              <a:rPr lang="en-US" sz="1100" dirty="0">
                <a:solidFill>
                  <a:srgbClr val="FFFFFF"/>
                </a:solidFill>
                <a:latin typeface="Lato"/>
                <a:ea typeface="Lato"/>
                <a:cs typeface="Lato"/>
                <a:sym typeface="Lato"/>
              </a:rPr>
              <a:t>Client-Centric Assurance: Delivering Reliable, High-Quality Audits </a:t>
            </a:r>
          </a:p>
        </p:txBody>
      </p:sp>
      <p:sp>
        <p:nvSpPr>
          <p:cNvPr id="9" name="TextBox 9"/>
          <p:cNvSpPr txBox="1"/>
          <p:nvPr/>
        </p:nvSpPr>
        <p:spPr>
          <a:xfrm>
            <a:off x="756000" y="4502531"/>
            <a:ext cx="5763522" cy="1819024"/>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Establishing the Foundation of Risk Management</a:t>
            </a:r>
          </a:p>
          <a:p>
            <a:pPr algn="l">
              <a:lnSpc>
                <a:spcPts val="1760"/>
              </a:lnSpc>
            </a:pPr>
            <a:r>
              <a:rPr lang="en-US" sz="1100" dirty="0">
                <a:solidFill>
                  <a:srgbClr val="FFFFFF"/>
                </a:solidFill>
                <a:latin typeface="Lato"/>
                <a:ea typeface="Lato"/>
                <a:cs typeface="Lato"/>
                <a:sym typeface="Lato"/>
              </a:rPr>
              <a:t>Cultivating a Culture of Quality Excellence</a:t>
            </a:r>
          </a:p>
          <a:p>
            <a:pPr algn="l">
              <a:lnSpc>
                <a:spcPts val="1760"/>
              </a:lnSpc>
            </a:pPr>
            <a:r>
              <a:rPr lang="en-US" sz="1100" dirty="0">
                <a:solidFill>
                  <a:srgbClr val="FFFFFF"/>
                </a:solidFill>
                <a:latin typeface="Lato"/>
                <a:ea typeface="Lato"/>
                <a:cs typeface="Lato"/>
                <a:sym typeface="Lato"/>
              </a:rPr>
              <a:t>System of Quality Management (SOQM): Building a Framework for Excellence</a:t>
            </a:r>
          </a:p>
          <a:p>
            <a:pPr algn="l">
              <a:lnSpc>
                <a:spcPts val="1760"/>
              </a:lnSpc>
            </a:pPr>
            <a:r>
              <a:rPr lang="en-US" sz="1100" dirty="0">
                <a:solidFill>
                  <a:srgbClr val="FFFFFF"/>
                </a:solidFill>
                <a:latin typeface="Lato"/>
                <a:ea typeface="Lato"/>
                <a:cs typeface="Lato"/>
                <a:sym typeface="Lato"/>
              </a:rPr>
              <a:t>Annual evaluations: assessing system effectiveness and accountability</a:t>
            </a:r>
          </a:p>
          <a:p>
            <a:pPr algn="l">
              <a:lnSpc>
                <a:spcPts val="1760"/>
              </a:lnSpc>
            </a:pPr>
            <a:r>
              <a:rPr lang="en-US" sz="1100" dirty="0">
                <a:solidFill>
                  <a:srgbClr val="FFFFFF"/>
                </a:solidFill>
                <a:latin typeface="Lato"/>
                <a:ea typeface="Lato"/>
                <a:cs typeface="Lato"/>
                <a:sym typeface="Lato"/>
              </a:rPr>
              <a:t>Upholding Ethical Standards and Independence in Professional Practice</a:t>
            </a:r>
          </a:p>
          <a:p>
            <a:pPr algn="l">
              <a:lnSpc>
                <a:spcPts val="1760"/>
              </a:lnSpc>
            </a:pPr>
            <a:r>
              <a:rPr lang="en-US" sz="1100" dirty="0">
                <a:solidFill>
                  <a:srgbClr val="FFFFFF"/>
                </a:solidFill>
                <a:latin typeface="Lato"/>
                <a:ea typeface="Lato"/>
                <a:cs typeface="Lato"/>
                <a:sym typeface="Lato"/>
              </a:rPr>
              <a:t>Enhancing collaboration in risk management</a:t>
            </a:r>
          </a:p>
          <a:p>
            <a:pPr algn="l">
              <a:lnSpc>
                <a:spcPts val="1760"/>
              </a:lnSpc>
            </a:pPr>
            <a:r>
              <a:rPr lang="en-US" sz="1100" dirty="0">
                <a:solidFill>
                  <a:srgbClr val="FFFFFF"/>
                </a:solidFill>
                <a:latin typeface="Lato"/>
                <a:ea typeface="Lato"/>
                <a:cs typeface="Lato"/>
                <a:sym typeface="Lato"/>
              </a:rPr>
              <a:t>Improvements in Quality Assurance Processes</a:t>
            </a:r>
          </a:p>
          <a:p>
            <a:pPr algn="l">
              <a:lnSpc>
                <a:spcPts val="1760"/>
              </a:lnSpc>
            </a:pPr>
            <a:r>
              <a:rPr lang="en-US" sz="1100" dirty="0">
                <a:solidFill>
                  <a:srgbClr val="FFFFFF"/>
                </a:solidFill>
                <a:latin typeface="Lato"/>
                <a:ea typeface="Lato"/>
                <a:cs typeface="Lato"/>
                <a:sym typeface="Lato"/>
              </a:rPr>
              <a:t>Building A Sustainable Future Through Risk And Ethical Excellence</a:t>
            </a:r>
          </a:p>
        </p:txBody>
      </p:sp>
      <p:sp>
        <p:nvSpPr>
          <p:cNvPr id="10" name="Freeform 10"/>
          <p:cNvSpPr/>
          <p:nvPr/>
        </p:nvSpPr>
        <p:spPr>
          <a:xfrm>
            <a:off x="6587994" y="560394"/>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1" name="TextBox 11"/>
          <p:cNvSpPr txBox="1"/>
          <p:nvPr/>
        </p:nvSpPr>
        <p:spPr>
          <a:xfrm>
            <a:off x="485989" y="6336729"/>
            <a:ext cx="6033533" cy="210820"/>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Transforming Audits With Technology and Innovation</a:t>
            </a:r>
          </a:p>
        </p:txBody>
      </p:sp>
      <p:sp>
        <p:nvSpPr>
          <p:cNvPr id="12" name="TextBox 12"/>
          <p:cNvSpPr txBox="1"/>
          <p:nvPr/>
        </p:nvSpPr>
        <p:spPr>
          <a:xfrm>
            <a:off x="756000" y="6604699"/>
            <a:ext cx="5763522" cy="1357359"/>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Embracing a Modern Audit Approach </a:t>
            </a:r>
          </a:p>
          <a:p>
            <a:pPr algn="l">
              <a:lnSpc>
                <a:spcPts val="1760"/>
              </a:lnSpc>
            </a:pPr>
            <a:r>
              <a:rPr lang="en-US" sz="1100" dirty="0">
                <a:solidFill>
                  <a:srgbClr val="FFFFFF"/>
                </a:solidFill>
                <a:latin typeface="Lato"/>
                <a:ea typeface="Lato"/>
                <a:cs typeface="Lato"/>
                <a:sym typeface="Lato"/>
              </a:rPr>
              <a:t>Innovation at the Core: Enhancing Audit Quality </a:t>
            </a:r>
          </a:p>
          <a:p>
            <a:pPr algn="l">
              <a:lnSpc>
                <a:spcPts val="1760"/>
              </a:lnSpc>
            </a:pPr>
            <a:r>
              <a:rPr lang="en-US" sz="1100" dirty="0">
                <a:solidFill>
                  <a:srgbClr val="FFFFFF"/>
                </a:solidFill>
                <a:latin typeface="Lato"/>
                <a:ea typeface="Lato"/>
                <a:cs typeface="Lato"/>
                <a:sym typeface="Lato"/>
              </a:rPr>
              <a:t>Real-Time Insights for Clients </a:t>
            </a:r>
          </a:p>
          <a:p>
            <a:pPr algn="l">
              <a:lnSpc>
                <a:spcPts val="1760"/>
              </a:lnSpc>
            </a:pPr>
            <a:r>
              <a:rPr lang="en-US" sz="1100" dirty="0">
                <a:solidFill>
                  <a:srgbClr val="FFFFFF"/>
                </a:solidFill>
                <a:latin typeface="Lato"/>
                <a:ea typeface="Lato"/>
                <a:cs typeface="Lato"/>
                <a:sym typeface="Lato"/>
              </a:rPr>
              <a:t>Leveraging Advanced Tools for Seamless Audit Execution </a:t>
            </a:r>
          </a:p>
          <a:p>
            <a:pPr algn="l">
              <a:lnSpc>
                <a:spcPts val="1760"/>
              </a:lnSpc>
            </a:pPr>
            <a:r>
              <a:rPr lang="en-US" sz="1100" dirty="0">
                <a:solidFill>
                  <a:srgbClr val="FFFFFF"/>
                </a:solidFill>
                <a:latin typeface="Lato"/>
                <a:ea typeface="Lato"/>
                <a:cs typeface="Lato"/>
                <a:sym typeface="Lato"/>
              </a:rPr>
              <a:t>Ensuring Data Security and Confidentiality </a:t>
            </a:r>
          </a:p>
          <a:p>
            <a:pPr algn="l">
              <a:lnSpc>
                <a:spcPts val="1760"/>
              </a:lnSpc>
            </a:pPr>
            <a:r>
              <a:rPr lang="en-US" sz="1100" dirty="0">
                <a:solidFill>
                  <a:srgbClr val="FFFFFF"/>
                </a:solidFill>
                <a:latin typeface="Lato"/>
                <a:ea typeface="Lato"/>
                <a:cs typeface="Lato"/>
                <a:sym typeface="Lato"/>
              </a:rPr>
              <a:t>Defining Information Security Standards </a:t>
            </a:r>
          </a:p>
        </p:txBody>
      </p:sp>
      <p:sp>
        <p:nvSpPr>
          <p:cNvPr id="13" name="TextBox 13"/>
          <p:cNvSpPr txBox="1"/>
          <p:nvPr/>
        </p:nvSpPr>
        <p:spPr>
          <a:xfrm>
            <a:off x="756000" y="8293163"/>
            <a:ext cx="5763522" cy="1588192"/>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Tailored Annual Training Programs</a:t>
            </a:r>
          </a:p>
          <a:p>
            <a:pPr algn="l">
              <a:lnSpc>
                <a:spcPts val="1760"/>
              </a:lnSpc>
            </a:pPr>
            <a:r>
              <a:rPr lang="en-US" sz="1100" dirty="0">
                <a:solidFill>
                  <a:srgbClr val="FFFFFF"/>
                </a:solidFill>
                <a:latin typeface="Lato"/>
                <a:ea typeface="Lato"/>
                <a:cs typeface="Lato"/>
                <a:sym typeface="Lato"/>
              </a:rPr>
              <a:t>Excellence in professional development: hands-on learning and mentorship</a:t>
            </a:r>
          </a:p>
          <a:p>
            <a:pPr algn="l">
              <a:lnSpc>
                <a:spcPts val="1760"/>
              </a:lnSpc>
            </a:pPr>
            <a:r>
              <a:rPr lang="en-US" sz="1100" dirty="0">
                <a:solidFill>
                  <a:srgbClr val="FFFFFF"/>
                </a:solidFill>
                <a:latin typeface="Lato"/>
                <a:ea typeface="Lato"/>
                <a:cs typeface="Lato"/>
                <a:sym typeface="Lato"/>
              </a:rPr>
              <a:t>Bridging the gap between theory and practice</a:t>
            </a:r>
          </a:p>
          <a:p>
            <a:pPr algn="l">
              <a:lnSpc>
                <a:spcPts val="1760"/>
              </a:lnSpc>
            </a:pPr>
            <a:r>
              <a:rPr lang="en-US" sz="1100" dirty="0">
                <a:solidFill>
                  <a:srgbClr val="FFFFFF"/>
                </a:solidFill>
                <a:latin typeface="Lato"/>
                <a:ea typeface="Lato"/>
                <a:cs typeface="Lato"/>
                <a:sym typeface="Lato"/>
              </a:rPr>
              <a:t>Staying ahead with the latest tools and information</a:t>
            </a:r>
          </a:p>
          <a:p>
            <a:pPr algn="l">
              <a:lnSpc>
                <a:spcPts val="1760"/>
              </a:lnSpc>
            </a:pPr>
            <a:r>
              <a:rPr lang="en-US" sz="1100" dirty="0">
                <a:solidFill>
                  <a:srgbClr val="FFFFFF"/>
                </a:solidFill>
                <a:latin typeface="Lato"/>
                <a:ea typeface="Lato"/>
                <a:cs typeface="Lato"/>
                <a:sym typeface="Lato"/>
              </a:rPr>
              <a:t>Beyond technical skills: developing the whole professional</a:t>
            </a:r>
          </a:p>
          <a:p>
            <a:pPr algn="l">
              <a:lnSpc>
                <a:spcPts val="1760"/>
              </a:lnSpc>
            </a:pPr>
            <a:r>
              <a:rPr lang="en-US" sz="1100" dirty="0">
                <a:solidFill>
                  <a:srgbClr val="FFFFFF"/>
                </a:solidFill>
                <a:latin typeface="Lato"/>
                <a:ea typeface="Lato"/>
                <a:cs typeface="Lato"/>
                <a:sym typeface="Lato"/>
              </a:rPr>
              <a:t>Ensuring the highest standards of learning</a:t>
            </a:r>
          </a:p>
          <a:p>
            <a:pPr algn="l">
              <a:lnSpc>
                <a:spcPts val="1760"/>
              </a:lnSpc>
            </a:pPr>
            <a:r>
              <a:rPr lang="en-US" sz="1100" dirty="0">
                <a:solidFill>
                  <a:srgbClr val="FFFFFF"/>
                </a:solidFill>
                <a:latin typeface="Lato"/>
                <a:ea typeface="Lato"/>
                <a:cs typeface="Lato"/>
                <a:sym typeface="Lato"/>
              </a:rPr>
              <a:t>Adapting to the future: continuous evolution in learning</a:t>
            </a:r>
          </a:p>
        </p:txBody>
      </p:sp>
      <p:sp>
        <p:nvSpPr>
          <p:cNvPr id="14" name="TextBox 14"/>
          <p:cNvSpPr txBox="1"/>
          <p:nvPr/>
        </p:nvSpPr>
        <p:spPr>
          <a:xfrm>
            <a:off x="485989" y="8031480"/>
            <a:ext cx="6033533" cy="210820"/>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Commitment to learning and development: shaping the future of our people</a:t>
            </a:r>
          </a:p>
        </p:txBody>
      </p:sp>
      <p:sp>
        <p:nvSpPr>
          <p:cNvPr id="15" name="TextBox 15"/>
          <p:cNvSpPr txBox="1"/>
          <p:nvPr/>
        </p:nvSpPr>
        <p:spPr>
          <a:xfrm>
            <a:off x="6519522" y="4297680"/>
            <a:ext cx="535778" cy="210820"/>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16</a:t>
            </a:r>
          </a:p>
        </p:txBody>
      </p:sp>
      <p:sp>
        <p:nvSpPr>
          <p:cNvPr id="16" name="TextBox 16"/>
          <p:cNvSpPr txBox="1"/>
          <p:nvPr/>
        </p:nvSpPr>
        <p:spPr>
          <a:xfrm>
            <a:off x="6519522" y="4479777"/>
            <a:ext cx="535778" cy="1819024"/>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16</a:t>
            </a:r>
          </a:p>
          <a:p>
            <a:pPr algn="r">
              <a:lnSpc>
                <a:spcPts val="1760"/>
              </a:lnSpc>
            </a:pPr>
            <a:r>
              <a:rPr lang="en-US" sz="1100" dirty="0">
                <a:solidFill>
                  <a:srgbClr val="FFFFFF"/>
                </a:solidFill>
                <a:latin typeface="Lato"/>
                <a:ea typeface="Lato"/>
                <a:cs typeface="Lato"/>
                <a:sym typeface="Lato"/>
              </a:rPr>
              <a:t>16</a:t>
            </a:r>
          </a:p>
          <a:p>
            <a:pPr algn="r">
              <a:lnSpc>
                <a:spcPts val="1760"/>
              </a:lnSpc>
            </a:pPr>
            <a:r>
              <a:rPr lang="en-US" sz="1100" dirty="0">
                <a:solidFill>
                  <a:srgbClr val="FFFFFF"/>
                </a:solidFill>
                <a:latin typeface="Lato"/>
                <a:ea typeface="Lato"/>
                <a:cs typeface="Lato"/>
                <a:sym typeface="Lato"/>
              </a:rPr>
              <a:t>17</a:t>
            </a:r>
          </a:p>
          <a:p>
            <a:pPr algn="r">
              <a:lnSpc>
                <a:spcPts val="1760"/>
              </a:lnSpc>
            </a:pPr>
            <a:r>
              <a:rPr lang="en-US" sz="1100" dirty="0">
                <a:solidFill>
                  <a:srgbClr val="FFFFFF"/>
                </a:solidFill>
                <a:latin typeface="Lato"/>
                <a:ea typeface="Lato"/>
                <a:cs typeface="Lato"/>
                <a:sym typeface="Lato"/>
              </a:rPr>
              <a:t>17</a:t>
            </a:r>
          </a:p>
          <a:p>
            <a:pPr algn="r">
              <a:lnSpc>
                <a:spcPts val="1760"/>
              </a:lnSpc>
            </a:pPr>
            <a:r>
              <a:rPr lang="en-US" sz="1100" dirty="0">
                <a:solidFill>
                  <a:srgbClr val="FFFFFF"/>
                </a:solidFill>
                <a:latin typeface="Lato"/>
                <a:ea typeface="Lato"/>
                <a:cs typeface="Lato"/>
                <a:sym typeface="Lato"/>
              </a:rPr>
              <a:t>18</a:t>
            </a:r>
          </a:p>
          <a:p>
            <a:pPr algn="r">
              <a:lnSpc>
                <a:spcPts val="1760"/>
              </a:lnSpc>
            </a:pPr>
            <a:r>
              <a:rPr lang="en-US" sz="1100" dirty="0">
                <a:solidFill>
                  <a:srgbClr val="FFFFFF"/>
                </a:solidFill>
                <a:latin typeface="Lato"/>
                <a:ea typeface="Lato"/>
                <a:cs typeface="Lato"/>
                <a:sym typeface="Lato"/>
              </a:rPr>
              <a:t>19</a:t>
            </a:r>
          </a:p>
          <a:p>
            <a:pPr algn="r">
              <a:lnSpc>
                <a:spcPts val="1760"/>
              </a:lnSpc>
            </a:pPr>
            <a:r>
              <a:rPr lang="en-US" sz="1100" dirty="0">
                <a:solidFill>
                  <a:srgbClr val="FFFFFF"/>
                </a:solidFill>
                <a:latin typeface="Lato"/>
                <a:ea typeface="Lato"/>
                <a:cs typeface="Lato"/>
                <a:sym typeface="Lato"/>
              </a:rPr>
              <a:t>20</a:t>
            </a:r>
          </a:p>
          <a:p>
            <a:pPr algn="r">
              <a:lnSpc>
                <a:spcPts val="1760"/>
              </a:lnSpc>
            </a:pPr>
            <a:r>
              <a:rPr lang="en-US" sz="1100" dirty="0">
                <a:solidFill>
                  <a:srgbClr val="FFFFFF"/>
                </a:solidFill>
                <a:latin typeface="Lato"/>
                <a:ea typeface="Lato"/>
                <a:cs typeface="Lato"/>
                <a:sym typeface="Lato"/>
              </a:rPr>
              <a:t>20</a:t>
            </a:r>
          </a:p>
        </p:txBody>
      </p:sp>
      <p:sp>
        <p:nvSpPr>
          <p:cNvPr id="17" name="TextBox 17"/>
          <p:cNvSpPr txBox="1"/>
          <p:nvPr/>
        </p:nvSpPr>
        <p:spPr>
          <a:xfrm>
            <a:off x="6536111" y="6336729"/>
            <a:ext cx="535778" cy="210820"/>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21</a:t>
            </a:r>
          </a:p>
        </p:txBody>
      </p:sp>
      <p:sp>
        <p:nvSpPr>
          <p:cNvPr id="18" name="TextBox 18"/>
          <p:cNvSpPr txBox="1"/>
          <p:nvPr/>
        </p:nvSpPr>
        <p:spPr>
          <a:xfrm>
            <a:off x="6536111" y="6576124"/>
            <a:ext cx="535778" cy="1357359"/>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21</a:t>
            </a:r>
          </a:p>
          <a:p>
            <a:pPr algn="r">
              <a:lnSpc>
                <a:spcPts val="1760"/>
              </a:lnSpc>
            </a:pPr>
            <a:r>
              <a:rPr lang="en-US" sz="1100" dirty="0">
                <a:solidFill>
                  <a:srgbClr val="FFFFFF"/>
                </a:solidFill>
                <a:latin typeface="Lato"/>
                <a:ea typeface="Lato"/>
                <a:cs typeface="Lato"/>
                <a:sym typeface="Lato"/>
              </a:rPr>
              <a:t>22</a:t>
            </a:r>
          </a:p>
          <a:p>
            <a:pPr algn="r">
              <a:lnSpc>
                <a:spcPts val="1760"/>
              </a:lnSpc>
            </a:pPr>
            <a:r>
              <a:rPr lang="en-US" sz="1100" dirty="0">
                <a:solidFill>
                  <a:srgbClr val="FFFFFF"/>
                </a:solidFill>
                <a:latin typeface="Lato"/>
                <a:ea typeface="Lato"/>
                <a:cs typeface="Lato"/>
                <a:sym typeface="Lato"/>
              </a:rPr>
              <a:t>22</a:t>
            </a:r>
          </a:p>
          <a:p>
            <a:pPr algn="r">
              <a:lnSpc>
                <a:spcPts val="1760"/>
              </a:lnSpc>
            </a:pPr>
            <a:r>
              <a:rPr lang="en-US" sz="1100" dirty="0">
                <a:solidFill>
                  <a:srgbClr val="FFFFFF"/>
                </a:solidFill>
                <a:latin typeface="Lato"/>
                <a:ea typeface="Lato"/>
                <a:cs typeface="Lato"/>
                <a:sym typeface="Lato"/>
              </a:rPr>
              <a:t>22</a:t>
            </a:r>
          </a:p>
          <a:p>
            <a:pPr algn="r">
              <a:lnSpc>
                <a:spcPts val="1760"/>
              </a:lnSpc>
            </a:pPr>
            <a:r>
              <a:rPr lang="en-US" sz="1100" dirty="0">
                <a:solidFill>
                  <a:srgbClr val="FFFFFF"/>
                </a:solidFill>
                <a:latin typeface="Lato"/>
                <a:ea typeface="Lato"/>
                <a:cs typeface="Lato"/>
                <a:sym typeface="Lato"/>
              </a:rPr>
              <a:t>24</a:t>
            </a:r>
          </a:p>
          <a:p>
            <a:pPr algn="r">
              <a:lnSpc>
                <a:spcPts val="1760"/>
              </a:lnSpc>
            </a:pPr>
            <a:r>
              <a:rPr lang="en-US" sz="1100" dirty="0">
                <a:solidFill>
                  <a:srgbClr val="FFFFFF"/>
                </a:solidFill>
                <a:latin typeface="Lato"/>
                <a:ea typeface="Lato"/>
                <a:cs typeface="Lato"/>
                <a:sym typeface="Lato"/>
              </a:rPr>
              <a:t>24</a:t>
            </a:r>
          </a:p>
        </p:txBody>
      </p:sp>
      <p:sp>
        <p:nvSpPr>
          <p:cNvPr id="19" name="TextBox 19"/>
          <p:cNvSpPr txBox="1"/>
          <p:nvPr/>
        </p:nvSpPr>
        <p:spPr>
          <a:xfrm>
            <a:off x="6519522" y="8031480"/>
            <a:ext cx="535778" cy="210820"/>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25</a:t>
            </a:r>
          </a:p>
        </p:txBody>
      </p:sp>
      <p:sp>
        <p:nvSpPr>
          <p:cNvPr id="20" name="TextBox 20"/>
          <p:cNvSpPr txBox="1"/>
          <p:nvPr/>
        </p:nvSpPr>
        <p:spPr>
          <a:xfrm>
            <a:off x="6536111" y="8293163"/>
            <a:ext cx="535778" cy="1588192"/>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25</a:t>
            </a:r>
          </a:p>
          <a:p>
            <a:pPr algn="r">
              <a:lnSpc>
                <a:spcPts val="1760"/>
              </a:lnSpc>
            </a:pPr>
            <a:r>
              <a:rPr lang="en-US" sz="1100" dirty="0">
                <a:solidFill>
                  <a:srgbClr val="FFFFFF"/>
                </a:solidFill>
                <a:latin typeface="Lato"/>
                <a:ea typeface="Lato"/>
                <a:cs typeface="Lato"/>
                <a:sym typeface="Lato"/>
              </a:rPr>
              <a:t>26</a:t>
            </a:r>
          </a:p>
          <a:p>
            <a:pPr algn="r">
              <a:lnSpc>
                <a:spcPts val="1760"/>
              </a:lnSpc>
            </a:pPr>
            <a:r>
              <a:rPr lang="en-US" sz="1100" dirty="0">
                <a:solidFill>
                  <a:srgbClr val="FFFFFF"/>
                </a:solidFill>
                <a:latin typeface="Lato"/>
                <a:ea typeface="Lato"/>
                <a:cs typeface="Lato"/>
                <a:sym typeface="Lato"/>
              </a:rPr>
              <a:t>27</a:t>
            </a:r>
          </a:p>
          <a:p>
            <a:pPr algn="r">
              <a:lnSpc>
                <a:spcPts val="1760"/>
              </a:lnSpc>
            </a:pPr>
            <a:r>
              <a:rPr lang="en-US" sz="1100" dirty="0">
                <a:solidFill>
                  <a:srgbClr val="FFFFFF"/>
                </a:solidFill>
                <a:latin typeface="Lato"/>
                <a:ea typeface="Lato"/>
                <a:cs typeface="Lato"/>
                <a:sym typeface="Lato"/>
              </a:rPr>
              <a:t>28</a:t>
            </a:r>
          </a:p>
          <a:p>
            <a:pPr algn="r">
              <a:lnSpc>
                <a:spcPts val="1760"/>
              </a:lnSpc>
            </a:pPr>
            <a:r>
              <a:rPr lang="en-US" sz="1100" dirty="0">
                <a:solidFill>
                  <a:srgbClr val="FFFFFF"/>
                </a:solidFill>
                <a:latin typeface="Lato"/>
                <a:ea typeface="Lato"/>
                <a:cs typeface="Lato"/>
                <a:sym typeface="Lato"/>
              </a:rPr>
              <a:t>29</a:t>
            </a:r>
          </a:p>
          <a:p>
            <a:pPr algn="r">
              <a:lnSpc>
                <a:spcPts val="1760"/>
              </a:lnSpc>
            </a:pPr>
            <a:r>
              <a:rPr lang="en-US" sz="1100" dirty="0">
                <a:solidFill>
                  <a:srgbClr val="FFFFFF"/>
                </a:solidFill>
                <a:latin typeface="Lato"/>
                <a:ea typeface="Lato"/>
                <a:cs typeface="Lato"/>
                <a:sym typeface="Lato"/>
              </a:rPr>
              <a:t>29</a:t>
            </a:r>
          </a:p>
          <a:p>
            <a:pPr algn="r">
              <a:lnSpc>
                <a:spcPts val="1760"/>
              </a:lnSpc>
            </a:pPr>
            <a:r>
              <a:rPr lang="en-US" sz="1100" dirty="0">
                <a:solidFill>
                  <a:srgbClr val="FFFFFF"/>
                </a:solidFill>
                <a:latin typeface="Lato"/>
                <a:ea typeface="Lato"/>
                <a:cs typeface="Lato"/>
                <a:sym typeface="Lato"/>
              </a:rPr>
              <a:t>30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558843"/>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76241" y="1338339"/>
            <a:ext cx="6588414"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Freeform 4"/>
          <p:cNvSpPr/>
          <p:nvPr/>
        </p:nvSpPr>
        <p:spPr>
          <a:xfrm>
            <a:off x="6587994" y="5540777"/>
            <a:ext cx="432011" cy="228966"/>
          </a:xfrm>
          <a:custGeom>
            <a:avLst/>
            <a:gdLst/>
            <a:ahLst/>
            <a:cxnLst/>
            <a:rect l="l" t="t" r="r" b="b"/>
            <a:pathLst>
              <a:path w="432011" h="228966">
                <a:moveTo>
                  <a:pt x="0" y="0"/>
                </a:moveTo>
                <a:lnTo>
                  <a:pt x="432012" y="0"/>
                </a:lnTo>
                <a:lnTo>
                  <a:pt x="432012" y="228965"/>
                </a:lnTo>
                <a:lnTo>
                  <a:pt x="0" y="228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5" name="AutoShape 5"/>
          <p:cNvSpPr/>
          <p:nvPr/>
        </p:nvSpPr>
        <p:spPr>
          <a:xfrm flipV="1">
            <a:off x="476241" y="6308284"/>
            <a:ext cx="6579058"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AutoShape 6"/>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7" name="Freeform 7"/>
          <p:cNvSpPr/>
          <p:nvPr/>
        </p:nvSpPr>
        <p:spPr>
          <a:xfrm>
            <a:off x="495345" y="6546954"/>
            <a:ext cx="3725163" cy="3176842"/>
          </a:xfrm>
          <a:custGeom>
            <a:avLst/>
            <a:gdLst/>
            <a:ahLst/>
            <a:cxnLst/>
            <a:rect l="l" t="t" r="r" b="b"/>
            <a:pathLst>
              <a:path w="3725163" h="3176842">
                <a:moveTo>
                  <a:pt x="0" y="0"/>
                </a:moveTo>
                <a:lnTo>
                  <a:pt x="3725162" y="0"/>
                </a:lnTo>
                <a:lnTo>
                  <a:pt x="3725162" y="3176842"/>
                </a:lnTo>
                <a:lnTo>
                  <a:pt x="0" y="3176842"/>
                </a:lnTo>
                <a:lnTo>
                  <a:pt x="0" y="0"/>
                </a:lnTo>
                <a:close/>
              </a:path>
            </a:pathLst>
          </a:custGeom>
          <a:blipFill>
            <a:blip r:embed="rId4"/>
            <a:stretch>
              <a:fillRect l="-28198" r="-5493" b="-4445"/>
            </a:stretch>
          </a:blipFill>
        </p:spPr>
        <p:txBody>
          <a:bodyPr/>
          <a:lstStyle/>
          <a:p>
            <a:endParaRPr lang="en-IN"/>
          </a:p>
        </p:txBody>
      </p:sp>
      <p:sp>
        <p:nvSpPr>
          <p:cNvPr id="8" name="TextBox 8"/>
          <p:cNvSpPr txBox="1"/>
          <p:nvPr/>
        </p:nvSpPr>
        <p:spPr>
          <a:xfrm>
            <a:off x="495345" y="1476891"/>
            <a:ext cx="6569311" cy="2667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has undertaken several initiatives to strengthen quality assurance processes: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b="1">
                <a:solidFill>
                  <a:srgbClr val="000000"/>
                </a:solidFill>
                <a:latin typeface="Lato Bold"/>
                <a:ea typeface="Lato Bold"/>
                <a:cs typeface="Lato Bold"/>
                <a:sym typeface="Lato Bold"/>
              </a:rPr>
              <a:t>KNAV Academy:</a:t>
            </a:r>
            <a:r>
              <a:rPr lang="en-US" sz="1100">
                <a:solidFill>
                  <a:srgbClr val="000000"/>
                </a:solidFill>
                <a:latin typeface="Lato"/>
                <a:ea typeface="Lato"/>
                <a:cs typeface="Lato"/>
                <a:sym typeface="Lato"/>
              </a:rPr>
              <a:t> The KNAV Academy brings together a rich blend of learning options to address individual learning requirements. It offers a diverse range of enabling and management skills programs from leading institutes and across learning mediums of blended, and online courses. KNAV Academy is an endeavour to provide tailored learning solutions to each grade of employees.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b="1">
                <a:solidFill>
                  <a:srgbClr val="000000"/>
                </a:solidFill>
                <a:latin typeface="Lato Bold"/>
                <a:ea typeface="Lato Bold"/>
                <a:cs typeface="Lato Bold"/>
                <a:sym typeface="Lato Bold"/>
              </a:rPr>
              <a:t>NASBA Accreditation: </a:t>
            </a:r>
            <a:r>
              <a:rPr lang="en-US" sz="1100">
                <a:solidFill>
                  <a:srgbClr val="000000"/>
                </a:solidFill>
                <a:latin typeface="Lato"/>
                <a:ea typeface="Lato"/>
                <a:cs typeface="Lato"/>
                <a:sym typeface="Lato"/>
              </a:rPr>
              <a:t>KNAV Advisory Inc. has been accredited by NASBA as an authorized CPE sponsor in November 2024.</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b="1">
                <a:solidFill>
                  <a:srgbClr val="000000"/>
                </a:solidFill>
                <a:latin typeface="Lato Bold"/>
                <a:ea typeface="Lato Bold"/>
                <a:cs typeface="Lato Bold"/>
                <a:sym typeface="Lato Bold"/>
              </a:rPr>
              <a:t>Enhanced Client Engagement Forms:</a:t>
            </a:r>
            <a:r>
              <a:rPr lang="en-US" sz="1100">
                <a:solidFill>
                  <a:srgbClr val="000000"/>
                </a:solidFill>
                <a:latin typeface="Lato"/>
                <a:ea typeface="Lato"/>
                <a:cs typeface="Lato"/>
                <a:sym typeface="Lato"/>
              </a:rPr>
              <a:t> Updates to client acceptance, continuance, and engagement forms reinforce adherence to ethical and quality standards.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b="1">
                <a:solidFill>
                  <a:srgbClr val="000000"/>
                </a:solidFill>
                <a:latin typeface="Lato Bold"/>
                <a:ea typeface="Lato Bold"/>
                <a:cs typeface="Lato Bold"/>
                <a:sym typeface="Lato Bold"/>
              </a:rPr>
              <a:t>Internal and External Newsletters:</a:t>
            </a:r>
          </a:p>
        </p:txBody>
      </p:sp>
      <p:sp>
        <p:nvSpPr>
          <p:cNvPr id="9" name="TextBox 9"/>
          <p:cNvSpPr txBox="1"/>
          <p:nvPr/>
        </p:nvSpPr>
        <p:spPr>
          <a:xfrm>
            <a:off x="476241" y="485989"/>
            <a:ext cx="5851016"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Improvements in Quality Assurance Processes</a:t>
            </a:r>
          </a:p>
        </p:txBody>
      </p:sp>
      <p:sp>
        <p:nvSpPr>
          <p:cNvPr id="10" name="TextBox 10"/>
          <p:cNvSpPr txBox="1"/>
          <p:nvPr/>
        </p:nvSpPr>
        <p:spPr>
          <a:xfrm>
            <a:off x="864868" y="4221415"/>
            <a:ext cx="6199788" cy="649193"/>
          </a:xfrm>
          <a:prstGeom prst="rect">
            <a:avLst/>
          </a:prstGeom>
        </p:spPr>
        <p:txBody>
          <a:bodyPr lIns="0" tIns="0" rIns="0" bIns="0" rtlCol="0" anchor="t">
            <a:spAutoFit/>
          </a:bodyPr>
          <a:lstStyle/>
          <a:p>
            <a:pPr marL="237491" lvl="1" indent="-118745" algn="l">
              <a:lnSpc>
                <a:spcPts val="1760"/>
              </a:lnSpc>
              <a:buAutoNum type="arabicPeriod"/>
            </a:pPr>
            <a:r>
              <a:rPr lang="en-US" sz="1100">
                <a:solidFill>
                  <a:srgbClr val="000000"/>
                </a:solidFill>
                <a:latin typeface="Lato"/>
                <a:ea typeface="Lato"/>
                <a:cs typeface="Lato"/>
                <a:sym typeface="Lato"/>
              </a:rPr>
              <a:t>KNAV Pulse: Highlights internal updates, new team members, and business opportunities.</a:t>
            </a:r>
          </a:p>
          <a:p>
            <a:pPr marL="237491" lvl="1" indent="-118745" algn="l">
              <a:lnSpc>
                <a:spcPts val="1760"/>
              </a:lnSpc>
              <a:buAutoNum type="arabicPeriod"/>
            </a:pPr>
            <a:r>
              <a:rPr lang="en-US" sz="1100">
                <a:solidFill>
                  <a:srgbClr val="000000"/>
                </a:solidFill>
                <a:latin typeface="Lato"/>
                <a:ea typeface="Lato"/>
                <a:cs typeface="Lato"/>
                <a:sym typeface="Lato"/>
              </a:rPr>
              <a:t>KNAV Connect: Showcases success stories, client support initiatives, and key developments across the network.</a:t>
            </a:r>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3" name="TextBox 13"/>
          <p:cNvSpPr txBox="1"/>
          <p:nvPr/>
        </p:nvSpPr>
        <p:spPr>
          <a:xfrm>
            <a:off x="4429539" y="6518379"/>
            <a:ext cx="2635116" cy="2667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our commitment to risk management, independence, and ethical conduct is the foundation of our success. By embedding these principles into every facet of our operations, we strive to build trust, transparency, and excellence in a constantly evolving global landscape.</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As ‘Partners Beyond Boundaries,’ we are committed to delivering services that go ‘Beyond Better,’ consistently exceeding expectations, redefining standards, and pushing the limits of excellence in all that we do.</a:t>
            </a:r>
          </a:p>
        </p:txBody>
      </p:sp>
      <p:sp>
        <p:nvSpPr>
          <p:cNvPr id="14" name="TextBox 14"/>
          <p:cNvSpPr txBox="1"/>
          <p:nvPr/>
        </p:nvSpPr>
        <p:spPr>
          <a:xfrm>
            <a:off x="476241" y="5467922"/>
            <a:ext cx="5851016"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Building A Sustainable Future Through Risk And Ethical Excellence</a:t>
            </a:r>
          </a:p>
        </p:txBody>
      </p:sp>
      <p:sp>
        <p:nvSpPr>
          <p:cNvPr id="15" name="TextBox 16">
            <a:extLst>
              <a:ext uri="{FF2B5EF4-FFF2-40B4-BE49-F238E27FC236}">
                <a16:creationId xmlns:a16="http://schemas.microsoft.com/office/drawing/2014/main" id="{688A7118-115E-69E0-2BD1-1A0DE725F95B}"/>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20</a:t>
            </a:fld>
            <a:endParaRPr lang="en-US" sz="999" b="1" dirty="0">
              <a:solidFill>
                <a:srgbClr val="A6A6A6"/>
              </a:solidFill>
              <a:latin typeface="Lato"/>
              <a:ea typeface="Lato"/>
              <a:cs typeface="Lato"/>
              <a:sym typeface="Lato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500FB61F-B2EA-AC6E-406D-284F0BD99EBA}"/>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grpSp>
        <p:nvGrpSpPr>
          <p:cNvPr id="3" name="Group 3"/>
          <p:cNvGrpSpPr/>
          <p:nvPr/>
        </p:nvGrpSpPr>
        <p:grpSpPr>
          <a:xfrm>
            <a:off x="476241" y="3084619"/>
            <a:ext cx="6588414" cy="1565398"/>
            <a:chOff x="0" y="0"/>
            <a:chExt cx="8784552" cy="2087197"/>
          </a:xfrm>
        </p:grpSpPr>
        <p:sp>
          <p:nvSpPr>
            <p:cNvPr id="4" name="TextBox 4"/>
            <p:cNvSpPr txBox="1"/>
            <p:nvPr/>
          </p:nvSpPr>
          <p:spPr>
            <a:xfrm>
              <a:off x="0" y="0"/>
              <a:ext cx="7813829" cy="475772"/>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Embracing a Modern Audit Approach</a:t>
              </a:r>
            </a:p>
          </p:txBody>
        </p:sp>
        <p:sp>
          <p:nvSpPr>
            <p:cNvPr id="5" name="Freeform 5"/>
            <p:cNvSpPr/>
            <p:nvPr/>
          </p:nvSpPr>
          <p:spPr>
            <a:xfrm>
              <a:off x="8161479" y="97139"/>
              <a:ext cx="576015" cy="305288"/>
            </a:xfrm>
            <a:custGeom>
              <a:avLst/>
              <a:gdLst/>
              <a:ahLst/>
              <a:cxnLst/>
              <a:rect l="l" t="t" r="r" b="b"/>
              <a:pathLst>
                <a:path w="576015" h="305288">
                  <a:moveTo>
                    <a:pt x="0" y="0"/>
                  </a:moveTo>
                  <a:lnTo>
                    <a:pt x="576014" y="0"/>
                  </a:lnTo>
                  <a:lnTo>
                    <a:pt x="576014" y="305288"/>
                  </a:lnTo>
                  <a:lnTo>
                    <a:pt x="0" y="305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6" name="AutoShape 6"/>
            <p:cNvSpPr/>
            <p:nvPr/>
          </p:nvSpPr>
          <p:spPr>
            <a:xfrm>
              <a:off x="25471" y="631613"/>
              <a:ext cx="8759081" cy="0"/>
            </a:xfrm>
            <a:prstGeom prst="line">
              <a:avLst/>
            </a:prstGeom>
            <a:ln w="12700" cap="flat">
              <a:solidFill>
                <a:srgbClr val="0197F6"/>
              </a:solidFill>
              <a:prstDash val="solid"/>
              <a:headEnd type="none" w="sm" len="sm"/>
              <a:tailEnd type="none" w="sm" len="sm"/>
            </a:ln>
          </p:spPr>
          <p:txBody>
            <a:bodyPr/>
            <a:lstStyle/>
            <a:p>
              <a:endParaRPr lang="en-IN"/>
            </a:p>
          </p:txBody>
        </p:sp>
        <p:sp>
          <p:nvSpPr>
            <p:cNvPr id="7" name="TextBox 7"/>
            <p:cNvSpPr txBox="1"/>
            <p:nvPr/>
          </p:nvSpPr>
          <p:spPr>
            <a:xfrm>
              <a:off x="0" y="825875"/>
              <a:ext cx="8772078" cy="1261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audit profession is experiencing significant transformation, with technology playing a pivotal role in reshaping how audits are conducted. Recognizing this shift, we have incorporated innovative technology to enhance our audit methodologies and improve client service delivery. This forward-thinking approach allows us to provide transparency, real-time insights, and actionable intelligence, keeping us ahead in the industry.</a:t>
              </a:r>
            </a:p>
          </p:txBody>
        </p:sp>
      </p:grpSp>
      <p:sp>
        <p:nvSpPr>
          <p:cNvPr id="8" name="AutoShape 8"/>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9" name="Freeform 9"/>
          <p:cNvSpPr/>
          <p:nvPr/>
        </p:nvSpPr>
        <p:spPr>
          <a:xfrm>
            <a:off x="495345" y="4912594"/>
            <a:ext cx="6559955" cy="5110283"/>
          </a:xfrm>
          <a:custGeom>
            <a:avLst/>
            <a:gdLst/>
            <a:ahLst/>
            <a:cxnLst/>
            <a:rect l="l" t="t" r="r" b="b"/>
            <a:pathLst>
              <a:path w="6559955" h="2486549">
                <a:moveTo>
                  <a:pt x="0" y="0"/>
                </a:moveTo>
                <a:lnTo>
                  <a:pt x="6559955" y="0"/>
                </a:lnTo>
                <a:lnTo>
                  <a:pt x="6559955" y="2486549"/>
                </a:lnTo>
                <a:lnTo>
                  <a:pt x="0" y="2486549"/>
                </a:lnTo>
                <a:lnTo>
                  <a:pt x="0" y="0"/>
                </a:lnTo>
                <a:close/>
              </a:path>
            </a:pathLst>
          </a:custGeom>
          <a:blipFill>
            <a:blip r:embed="rId5"/>
            <a:stretch>
              <a:fillRect l="-30582" t="1" r="-7654" b="183"/>
            </a:stretch>
          </a:blipFill>
        </p:spPr>
        <p:txBody>
          <a:bodyPr/>
          <a:lstStyle/>
          <a:p>
            <a:endParaRPr lang="en-IN"/>
          </a:p>
        </p:txBody>
      </p:sp>
      <p:sp>
        <p:nvSpPr>
          <p:cNvPr id="11" name="TextBox 11"/>
          <p:cNvSpPr txBox="1"/>
          <p:nvPr/>
        </p:nvSpPr>
        <p:spPr>
          <a:xfrm>
            <a:off x="485989" y="396678"/>
            <a:ext cx="4974207" cy="9239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Transforming Audits With Technology and Innovation</a:t>
            </a:r>
          </a:p>
        </p:txBody>
      </p:sp>
      <p:sp>
        <p:nvSpPr>
          <p:cNvPr id="12" name="TextBox 12"/>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4" name="TextBox 14"/>
          <p:cNvSpPr txBox="1"/>
          <p:nvPr/>
        </p:nvSpPr>
        <p:spPr>
          <a:xfrm>
            <a:off x="495345" y="2026284"/>
            <a:ext cx="6559955" cy="57213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Our firm is at the forefront of revolutionizing audit practices by integrating cutting-edge technology with traditional audit methodologies. This integration allows us to deliver highly efficient, insightful, and accurate audits that align with the evolving needs of our clients.</a:t>
            </a:r>
          </a:p>
        </p:txBody>
      </p:sp>
      <p:sp>
        <p:nvSpPr>
          <p:cNvPr id="2" name="TextBox 16">
            <a:extLst>
              <a:ext uri="{FF2B5EF4-FFF2-40B4-BE49-F238E27FC236}">
                <a16:creationId xmlns:a16="http://schemas.microsoft.com/office/drawing/2014/main" id="{A4FA9443-AC2E-728A-FE3B-094FC25FCCE8}"/>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21</a:t>
            </a:fld>
            <a:endParaRPr lang="en-US" sz="999" b="1" dirty="0">
              <a:solidFill>
                <a:srgbClr val="A6A6A6"/>
              </a:solidFill>
              <a:latin typeface="Lato"/>
              <a:ea typeface="Lato"/>
              <a:cs typeface="Lato"/>
              <a:sym typeface="Lato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7350" y="553186"/>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76241" y="1334113"/>
            <a:ext cx="6588414"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TextBox 4"/>
          <p:cNvSpPr txBox="1"/>
          <p:nvPr/>
        </p:nvSpPr>
        <p:spPr>
          <a:xfrm>
            <a:off x="476241" y="6921256"/>
            <a:ext cx="6588414" cy="572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integration of advanced technology in our audits allows us to provide clients with real-time insights into their financial data. This increased transparency not only strengthens the audit process but also supports clients in making informed decisions essential to their growth and sustainability.</a:t>
            </a:r>
          </a:p>
        </p:txBody>
      </p:sp>
      <p:sp>
        <p:nvSpPr>
          <p:cNvPr id="5" name="TextBox 5"/>
          <p:cNvSpPr txBox="1"/>
          <p:nvPr/>
        </p:nvSpPr>
        <p:spPr>
          <a:xfrm>
            <a:off x="476241" y="6266131"/>
            <a:ext cx="5849924" cy="404919"/>
          </a:xfrm>
          <a:prstGeom prst="rect">
            <a:avLst/>
          </a:prstGeom>
        </p:spPr>
        <p:txBody>
          <a:bodyPr lIns="0" tIns="0" rIns="0" bIns="0" rtlCol="0" anchor="t">
            <a:spAutoFit/>
          </a:bodyPr>
          <a:lstStyle/>
          <a:p>
            <a:pPr algn="l">
              <a:lnSpc>
                <a:spcPts val="3499"/>
              </a:lnSpc>
            </a:pPr>
            <a:r>
              <a:rPr lang="en-US" sz="2499" dirty="0">
                <a:solidFill>
                  <a:srgbClr val="0197F6"/>
                </a:solidFill>
                <a:latin typeface="Lato"/>
                <a:ea typeface="Lato"/>
                <a:cs typeface="Lato"/>
                <a:sym typeface="Lato"/>
              </a:rPr>
              <a:t>Real-Time Insights for Clients</a:t>
            </a:r>
          </a:p>
        </p:txBody>
      </p:sp>
      <p:sp>
        <p:nvSpPr>
          <p:cNvPr id="6" name="Freeform 6"/>
          <p:cNvSpPr/>
          <p:nvPr/>
        </p:nvSpPr>
        <p:spPr>
          <a:xfrm>
            <a:off x="6587994" y="6386611"/>
            <a:ext cx="432011" cy="228966"/>
          </a:xfrm>
          <a:custGeom>
            <a:avLst/>
            <a:gdLst/>
            <a:ahLst/>
            <a:cxnLst/>
            <a:rect l="l" t="t" r="r" b="b"/>
            <a:pathLst>
              <a:path w="432011" h="228966">
                <a:moveTo>
                  <a:pt x="0" y="0"/>
                </a:moveTo>
                <a:lnTo>
                  <a:pt x="432012" y="0"/>
                </a:lnTo>
                <a:lnTo>
                  <a:pt x="432012" y="228965"/>
                </a:lnTo>
                <a:lnTo>
                  <a:pt x="0" y="228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7" name="AutoShape 7"/>
          <p:cNvSpPr/>
          <p:nvPr/>
        </p:nvSpPr>
        <p:spPr>
          <a:xfrm>
            <a:off x="476241" y="6782704"/>
            <a:ext cx="6579045" cy="0"/>
          </a:xfrm>
          <a:prstGeom prst="line">
            <a:avLst/>
          </a:prstGeom>
          <a:ln w="9525" cap="flat">
            <a:solidFill>
              <a:srgbClr val="0197F6"/>
            </a:solidFill>
            <a:prstDash val="solid"/>
            <a:headEnd type="none" w="sm" len="sm"/>
            <a:tailEnd type="none" w="sm" len="sm"/>
          </a:ln>
        </p:spPr>
        <p:txBody>
          <a:bodyPr/>
          <a:lstStyle/>
          <a:p>
            <a:endParaRPr lang="en-IN"/>
          </a:p>
        </p:txBody>
      </p:sp>
      <p:sp>
        <p:nvSpPr>
          <p:cNvPr id="8" name="AutoShape 8"/>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9" name="Freeform 9"/>
          <p:cNvSpPr/>
          <p:nvPr/>
        </p:nvSpPr>
        <p:spPr>
          <a:xfrm>
            <a:off x="495345" y="1501240"/>
            <a:ext cx="3284655" cy="4289760"/>
          </a:xfrm>
          <a:custGeom>
            <a:avLst/>
            <a:gdLst/>
            <a:ahLst/>
            <a:cxnLst/>
            <a:rect l="l" t="t" r="r" b="b"/>
            <a:pathLst>
              <a:path w="3284655" h="4289760">
                <a:moveTo>
                  <a:pt x="0" y="0"/>
                </a:moveTo>
                <a:lnTo>
                  <a:pt x="3284655" y="0"/>
                </a:lnTo>
                <a:lnTo>
                  <a:pt x="3284655" y="4289761"/>
                </a:lnTo>
                <a:lnTo>
                  <a:pt x="0" y="4289761"/>
                </a:lnTo>
                <a:lnTo>
                  <a:pt x="0" y="0"/>
                </a:lnTo>
                <a:close/>
              </a:path>
            </a:pathLst>
          </a:custGeom>
          <a:blipFill>
            <a:blip r:embed="rId4"/>
            <a:stretch>
              <a:fillRect l="-28367" r="-84931" b="-8881"/>
            </a:stretch>
          </a:blipFill>
        </p:spPr>
        <p:txBody>
          <a:bodyPr/>
          <a:lstStyle/>
          <a:p>
            <a:endParaRPr lang="en-IN"/>
          </a:p>
        </p:txBody>
      </p:sp>
      <p:sp>
        <p:nvSpPr>
          <p:cNvPr id="10" name="TextBox 10"/>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2" name="TextBox 12"/>
          <p:cNvSpPr txBox="1"/>
          <p:nvPr/>
        </p:nvSpPr>
        <p:spPr>
          <a:xfrm>
            <a:off x="476241" y="480332"/>
            <a:ext cx="5860372"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Innovation at the Core: Enhancing Audit Quality</a:t>
            </a:r>
          </a:p>
        </p:txBody>
      </p:sp>
      <p:sp>
        <p:nvSpPr>
          <p:cNvPr id="13" name="TextBox 13"/>
          <p:cNvSpPr txBox="1"/>
          <p:nvPr/>
        </p:nvSpPr>
        <p:spPr>
          <a:xfrm>
            <a:off x="4004849" y="1472665"/>
            <a:ext cx="3050451" cy="4382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To improve audit quality and efficiency, we leverage advanced tools and methodologies through our Digital Transformation Program. Key innovations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Advanced Data Analytics: Tools like IDEA and Power BI enable in-depth analysis, facilitating the identification of trends, anomalies, and risk indicators.</a:t>
            </a:r>
          </a:p>
          <a:p>
            <a:pPr marL="237491" lvl="1" indent="-118745" algn="l">
              <a:lnSpc>
                <a:spcPts val="1540"/>
              </a:lnSpc>
              <a:buFont typeface="Arial"/>
              <a:buChar char="•"/>
            </a:pPr>
            <a:r>
              <a:rPr lang="en-US" sz="1100">
                <a:solidFill>
                  <a:srgbClr val="000000"/>
                </a:solidFill>
                <a:latin typeface="Lato"/>
                <a:ea typeface="Lato"/>
                <a:cs typeface="Lato"/>
                <a:sym typeface="Lato"/>
              </a:rPr>
              <a:t>Automation: Repetitive processes, such as bank confirmations and project management tasks, are streamlined using VBA macros and Power Automate, improving efficiency and reducing errors.</a:t>
            </a:r>
          </a:p>
          <a:p>
            <a:pPr marL="237491" lvl="1" indent="-118745" algn="l">
              <a:lnSpc>
                <a:spcPts val="1540"/>
              </a:lnSpc>
              <a:buFont typeface="Arial"/>
              <a:buChar char="•"/>
            </a:pPr>
            <a:r>
              <a:rPr lang="en-US" sz="1100">
                <a:solidFill>
                  <a:srgbClr val="000000"/>
                </a:solidFill>
                <a:latin typeface="Lato"/>
                <a:ea typeface="Lato"/>
                <a:cs typeface="Lato"/>
                <a:sym typeface="Lato"/>
              </a:rPr>
              <a:t>ERP System Integration: Seamless integration with client ERP systems enhances data accuracy and reconciliation, enabling auditors to focus on higher-order analysis.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By combining human expertise with technological capabilities, we continuously improve the quality, efficiency, and adaptability of our audit processes. </a:t>
            </a:r>
          </a:p>
        </p:txBody>
      </p:sp>
      <p:sp>
        <p:nvSpPr>
          <p:cNvPr id="14" name="Freeform 14"/>
          <p:cNvSpPr/>
          <p:nvPr/>
        </p:nvSpPr>
        <p:spPr>
          <a:xfrm>
            <a:off x="6597350" y="8033024"/>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5" name="AutoShape 15"/>
          <p:cNvSpPr/>
          <p:nvPr/>
        </p:nvSpPr>
        <p:spPr>
          <a:xfrm>
            <a:off x="485989" y="8809128"/>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6" name="TextBox 16"/>
          <p:cNvSpPr txBox="1"/>
          <p:nvPr/>
        </p:nvSpPr>
        <p:spPr>
          <a:xfrm>
            <a:off x="476241" y="8947681"/>
            <a:ext cx="6597770" cy="1084849"/>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To ensure high-quality audits, we utilize a suite of advanced tools, such as:</a:t>
            </a:r>
          </a:p>
          <a:p>
            <a:pPr algn="l">
              <a:lnSpc>
                <a:spcPts val="1540"/>
              </a:lnSpc>
            </a:pPr>
            <a:r>
              <a:rPr lang="en-US" sz="1100" dirty="0">
                <a:solidFill>
                  <a:srgbClr val="000000"/>
                </a:solidFill>
                <a:latin typeface="Lato"/>
                <a:ea typeface="Lato"/>
                <a:cs typeface="Lato"/>
                <a:sym typeface="Lato"/>
              </a:rPr>
              <a:t> </a:t>
            </a:r>
          </a:p>
          <a:p>
            <a:pPr marL="237491" lvl="1" indent="-118745" algn="l">
              <a:lnSpc>
                <a:spcPts val="1870"/>
              </a:lnSpc>
              <a:buFont typeface="Arial"/>
              <a:buChar char="•"/>
            </a:pPr>
            <a:r>
              <a:rPr lang="en-US" sz="1100" b="1" dirty="0">
                <a:solidFill>
                  <a:srgbClr val="000000"/>
                </a:solidFill>
                <a:latin typeface="Lato"/>
                <a:ea typeface="Lato"/>
                <a:cs typeface="Lato"/>
                <a:sym typeface="Lato"/>
              </a:rPr>
              <a:t>NetSuite ERP: </a:t>
            </a:r>
            <a:r>
              <a:rPr lang="en-US" sz="1100" dirty="0">
                <a:solidFill>
                  <a:srgbClr val="000000"/>
                </a:solidFill>
                <a:latin typeface="Lato"/>
                <a:ea typeface="Lato"/>
                <a:cs typeface="Lato"/>
                <a:sym typeface="Lato"/>
              </a:rPr>
              <a:t>A practice management ERP system.</a:t>
            </a:r>
          </a:p>
          <a:p>
            <a:pPr marL="237491" lvl="1" indent="-118745" algn="l">
              <a:lnSpc>
                <a:spcPts val="1870"/>
              </a:lnSpc>
              <a:buFont typeface="Arial"/>
              <a:buChar char="•"/>
            </a:pPr>
            <a:r>
              <a:rPr lang="en-US" sz="1100" b="1" dirty="0">
                <a:solidFill>
                  <a:srgbClr val="000000"/>
                </a:solidFill>
                <a:latin typeface="Lato"/>
                <a:ea typeface="Lato"/>
                <a:cs typeface="Lato"/>
                <a:sym typeface="Lato"/>
              </a:rPr>
              <a:t>Intranet: </a:t>
            </a:r>
            <a:r>
              <a:rPr lang="en-US" sz="1100" dirty="0">
                <a:solidFill>
                  <a:srgbClr val="000000"/>
                </a:solidFill>
                <a:latin typeface="Lato"/>
                <a:ea typeface="Lato"/>
                <a:cs typeface="Lato"/>
                <a:sym typeface="Lato"/>
              </a:rPr>
              <a:t>A single portal for internal use.</a:t>
            </a:r>
          </a:p>
          <a:p>
            <a:pPr marL="237491" lvl="1" indent="-118745" algn="l">
              <a:lnSpc>
                <a:spcPts val="1870"/>
              </a:lnSpc>
              <a:buFont typeface="Arial"/>
              <a:buChar char="•"/>
            </a:pPr>
            <a:r>
              <a:rPr lang="en-US" sz="1100" b="1" dirty="0" err="1">
                <a:solidFill>
                  <a:srgbClr val="000000"/>
                </a:solidFill>
                <a:latin typeface="Lato"/>
                <a:ea typeface="Lato"/>
                <a:cs typeface="Lato"/>
                <a:sym typeface="Lato"/>
              </a:rPr>
              <a:t>Caseware</a:t>
            </a:r>
            <a:r>
              <a:rPr lang="en-US" sz="1100" b="1" dirty="0">
                <a:solidFill>
                  <a:srgbClr val="000000"/>
                </a:solidFill>
                <a:latin typeface="Lato"/>
                <a:ea typeface="Lato"/>
                <a:cs typeface="Lato"/>
                <a:sym typeface="Lato"/>
              </a:rPr>
              <a:t>™: </a:t>
            </a:r>
            <a:r>
              <a:rPr lang="en-US" sz="1100" dirty="0">
                <a:solidFill>
                  <a:srgbClr val="000000"/>
                </a:solidFill>
                <a:latin typeface="Lato"/>
                <a:ea typeface="Lato"/>
                <a:cs typeface="Lato"/>
                <a:sym typeface="Lato"/>
              </a:rPr>
              <a:t>Cloud-based audit documentation. This tool facilitates paperless and cloud-based audits.</a:t>
            </a:r>
          </a:p>
        </p:txBody>
      </p:sp>
      <p:sp>
        <p:nvSpPr>
          <p:cNvPr id="17" name="TextBox 17"/>
          <p:cNvSpPr txBox="1"/>
          <p:nvPr/>
        </p:nvSpPr>
        <p:spPr>
          <a:xfrm>
            <a:off x="495345" y="7960170"/>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Leveraging Advanced Tools for Seamless Audit Execution</a:t>
            </a:r>
          </a:p>
        </p:txBody>
      </p:sp>
      <p:sp>
        <p:nvSpPr>
          <p:cNvPr id="18" name="TextBox 16">
            <a:extLst>
              <a:ext uri="{FF2B5EF4-FFF2-40B4-BE49-F238E27FC236}">
                <a16:creationId xmlns:a16="http://schemas.microsoft.com/office/drawing/2014/main" id="{4E84E408-C760-780B-37B3-2E8B023627FB}"/>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22</a:t>
            </a:fld>
            <a:endParaRPr lang="en-US" sz="999" b="1" dirty="0">
              <a:solidFill>
                <a:srgbClr val="A6A6A6"/>
              </a:solidFill>
              <a:latin typeface="Lato"/>
              <a:ea typeface="Lato"/>
              <a:cs typeface="Lato"/>
              <a:sym typeface="Lato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3" name="Freeform 3"/>
          <p:cNvSpPr/>
          <p:nvPr/>
        </p:nvSpPr>
        <p:spPr>
          <a:xfrm>
            <a:off x="0" y="0"/>
            <a:ext cx="7556500" cy="4170489"/>
          </a:xfrm>
          <a:custGeom>
            <a:avLst/>
            <a:gdLst/>
            <a:ahLst/>
            <a:cxnLst/>
            <a:rect l="l" t="t" r="r" b="b"/>
            <a:pathLst>
              <a:path w="6579058" h="3631031">
                <a:moveTo>
                  <a:pt x="0" y="0"/>
                </a:moveTo>
                <a:lnTo>
                  <a:pt x="6579059" y="0"/>
                </a:lnTo>
                <a:lnTo>
                  <a:pt x="6579059" y="3631031"/>
                </a:lnTo>
                <a:lnTo>
                  <a:pt x="0" y="3631031"/>
                </a:lnTo>
                <a:lnTo>
                  <a:pt x="0" y="0"/>
                </a:lnTo>
                <a:close/>
              </a:path>
            </a:pathLst>
          </a:custGeom>
          <a:blipFill>
            <a:blip r:embed="rId2"/>
            <a:stretch>
              <a:fillRect l="-8095" r="-8095"/>
            </a:stretch>
          </a:blipFill>
        </p:spPr>
        <p:txBody>
          <a:bodyPr/>
          <a:lstStyle/>
          <a:p>
            <a:endParaRPr lang="en-IN"/>
          </a:p>
        </p:txBody>
      </p:sp>
      <p:sp>
        <p:nvSpPr>
          <p:cNvPr id="4" name="TextBox 4"/>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6" name="TextBox 6"/>
          <p:cNvSpPr txBox="1"/>
          <p:nvPr/>
        </p:nvSpPr>
        <p:spPr>
          <a:xfrm>
            <a:off x="476241" y="4323553"/>
            <a:ext cx="6597770" cy="4098494"/>
          </a:xfrm>
          <a:prstGeom prst="rect">
            <a:avLst/>
          </a:prstGeom>
        </p:spPr>
        <p:txBody>
          <a:bodyPr lIns="0" tIns="0" rIns="0" bIns="0" rtlCol="0" anchor="t">
            <a:spAutoFit/>
          </a:bodyPr>
          <a:lstStyle/>
          <a:p>
            <a:pPr marL="237491" lvl="1" indent="-118745" algn="l">
              <a:lnSpc>
                <a:spcPts val="1500"/>
              </a:lnSpc>
              <a:spcAft>
                <a:spcPts val="1600"/>
              </a:spcAft>
              <a:buFont typeface="Arial"/>
              <a:buChar char="•"/>
            </a:pPr>
            <a:r>
              <a:rPr lang="en-US" sz="1100" b="1" dirty="0" err="1">
                <a:solidFill>
                  <a:srgbClr val="000000"/>
                </a:solidFill>
                <a:latin typeface="Lato"/>
                <a:ea typeface="Lato"/>
                <a:cs typeface="Lato"/>
                <a:sym typeface="Lato"/>
              </a:rPr>
              <a:t>Caseware</a:t>
            </a:r>
            <a:r>
              <a:rPr lang="en-US" sz="1100" b="1" dirty="0">
                <a:solidFill>
                  <a:srgbClr val="000000"/>
                </a:solidFill>
                <a:latin typeface="Lato"/>
                <a:ea typeface="Lato"/>
                <a:cs typeface="Lato"/>
                <a:sym typeface="Lato"/>
              </a:rPr>
              <a:t> IDEA™: </a:t>
            </a:r>
            <a:r>
              <a:rPr lang="en-US" sz="1100" dirty="0">
                <a:solidFill>
                  <a:srgbClr val="000000"/>
                </a:solidFill>
                <a:latin typeface="Lato"/>
                <a:ea typeface="Lato"/>
                <a:cs typeface="Lato"/>
                <a:sym typeface="Lato"/>
              </a:rPr>
              <a:t>Analyzes and evaluates data. This is a solution for collecting, analyzing, and tracking data from diverse data populations.</a:t>
            </a:r>
          </a:p>
          <a:p>
            <a:pPr marL="237491" lvl="1" indent="-118745" algn="l">
              <a:lnSpc>
                <a:spcPts val="1500"/>
              </a:lnSpc>
              <a:spcAft>
                <a:spcPts val="1600"/>
              </a:spcAft>
              <a:buFont typeface="Arial"/>
              <a:buChar char="•"/>
            </a:pPr>
            <a:r>
              <a:rPr lang="en-US" sz="1100" b="1" dirty="0">
                <a:solidFill>
                  <a:srgbClr val="000000"/>
                </a:solidFill>
                <a:latin typeface="Lato"/>
                <a:ea typeface="Lato"/>
                <a:cs typeface="Lato"/>
                <a:sym typeface="Lato"/>
              </a:rPr>
              <a:t>CCH </a:t>
            </a:r>
            <a:r>
              <a:rPr lang="en-US" sz="1100" b="1" dirty="0" err="1">
                <a:solidFill>
                  <a:srgbClr val="000000"/>
                </a:solidFill>
                <a:latin typeface="Lato"/>
                <a:ea typeface="Lato"/>
                <a:cs typeface="Lato"/>
                <a:sym typeface="Lato"/>
              </a:rPr>
              <a:t>TeamMate</a:t>
            </a:r>
            <a:r>
              <a:rPr lang="en-US" sz="1100" b="1" dirty="0">
                <a:solidFill>
                  <a:srgbClr val="000000"/>
                </a:solidFill>
                <a:latin typeface="Lato"/>
                <a:ea typeface="Lato"/>
                <a:cs typeface="Lato"/>
                <a:sym typeface="Lato"/>
              </a:rPr>
              <a:t>™ Analytics: </a:t>
            </a:r>
            <a:r>
              <a:rPr lang="en-US" sz="1100" dirty="0">
                <a:solidFill>
                  <a:srgbClr val="000000"/>
                </a:solidFill>
                <a:latin typeface="Lato"/>
                <a:ea typeface="Lato"/>
                <a:cs typeface="Lato"/>
                <a:sym typeface="Lato"/>
              </a:rPr>
              <a:t>Analyzes and evaluates data. This is a Computer Aided Audit Tool (or CAAT) that allows us to perform powerful data analysis to deliver significant value for the engagement.</a:t>
            </a:r>
          </a:p>
          <a:p>
            <a:pPr marL="237491" lvl="1" indent="-118745" algn="l">
              <a:lnSpc>
                <a:spcPts val="1500"/>
              </a:lnSpc>
              <a:spcAft>
                <a:spcPts val="1600"/>
              </a:spcAft>
              <a:buFont typeface="Arial"/>
              <a:buChar char="•"/>
            </a:pPr>
            <a:r>
              <a:rPr lang="en-US" sz="1100" b="1" dirty="0" err="1">
                <a:solidFill>
                  <a:srgbClr val="000000"/>
                </a:solidFill>
                <a:latin typeface="Lato"/>
                <a:ea typeface="Lato"/>
                <a:cs typeface="Lato"/>
                <a:sym typeface="Lato"/>
              </a:rPr>
              <a:t>Suralink</a:t>
            </a:r>
            <a:r>
              <a:rPr lang="en-US" sz="1100" b="1" dirty="0">
                <a:solidFill>
                  <a:srgbClr val="000000"/>
                </a:solidFill>
                <a:latin typeface="Lato"/>
                <a:ea typeface="Lato"/>
                <a:cs typeface="Lato"/>
                <a:sym typeface="Lato"/>
              </a:rPr>
              <a:t>™: </a:t>
            </a:r>
            <a:r>
              <a:rPr lang="en-US" sz="1100" dirty="0">
                <a:solidFill>
                  <a:srgbClr val="000000"/>
                </a:solidFill>
                <a:latin typeface="Lato"/>
                <a:ea typeface="Lato"/>
                <a:cs typeface="Lato"/>
                <a:sym typeface="Lato"/>
              </a:rPr>
              <a:t>Collection of data prepared by the client. This tool helps to manage prepared by the client (PBC) request lists, securely transfer documents and improve client experience while managing the requested information.</a:t>
            </a:r>
          </a:p>
          <a:p>
            <a:pPr marL="237491" lvl="1" indent="-118745" algn="l">
              <a:lnSpc>
                <a:spcPts val="1500"/>
              </a:lnSpc>
              <a:spcAft>
                <a:spcPts val="1600"/>
              </a:spcAft>
              <a:buFont typeface="Arial"/>
              <a:buChar char="•"/>
            </a:pPr>
            <a:r>
              <a:rPr lang="en-US" sz="1100" b="1" dirty="0">
                <a:solidFill>
                  <a:srgbClr val="000000"/>
                </a:solidFill>
                <a:latin typeface="Lato"/>
                <a:ea typeface="Lato"/>
                <a:cs typeface="Lato"/>
                <a:sym typeface="Lato"/>
              </a:rPr>
              <a:t>Citrix </a:t>
            </a:r>
            <a:r>
              <a:rPr lang="en-US" sz="1100" b="1" dirty="0" err="1">
                <a:solidFill>
                  <a:srgbClr val="000000"/>
                </a:solidFill>
                <a:latin typeface="Lato"/>
                <a:ea typeface="Lato"/>
                <a:cs typeface="Lato"/>
                <a:sym typeface="Lato"/>
              </a:rPr>
              <a:t>ShareFileTM</a:t>
            </a:r>
            <a:r>
              <a:rPr lang="en-US" sz="1100" b="1" dirty="0">
                <a:solidFill>
                  <a:srgbClr val="000000"/>
                </a:solidFill>
                <a:latin typeface="Lato"/>
                <a:ea typeface="Lato"/>
                <a:cs typeface="Lato"/>
                <a:sym typeface="Lato"/>
              </a:rPr>
              <a:t>: </a:t>
            </a:r>
            <a:r>
              <a:rPr lang="en-US" sz="1100" dirty="0">
                <a:solidFill>
                  <a:srgbClr val="000000"/>
                </a:solidFill>
                <a:latin typeface="Lato"/>
                <a:ea typeface="Lato"/>
                <a:cs typeface="Lato"/>
                <a:sym typeface="Lato"/>
              </a:rPr>
              <a:t>Cloud-based platform that provides a secure and collaborative environment for exchanging documents, information, and requests.</a:t>
            </a:r>
          </a:p>
          <a:p>
            <a:pPr marL="237491" lvl="1" indent="-118745" algn="l">
              <a:lnSpc>
                <a:spcPts val="1500"/>
              </a:lnSpc>
              <a:spcAft>
                <a:spcPts val="1600"/>
              </a:spcAft>
              <a:buFont typeface="Arial"/>
              <a:buChar char="•"/>
            </a:pPr>
            <a:r>
              <a:rPr lang="en-US" sz="1100" b="1" dirty="0" err="1">
                <a:solidFill>
                  <a:srgbClr val="000000"/>
                </a:solidFill>
                <a:latin typeface="Lato"/>
                <a:ea typeface="Lato"/>
                <a:cs typeface="Lato"/>
                <a:sym typeface="Lato"/>
              </a:rPr>
              <a:t>RightSignatureTM</a:t>
            </a:r>
            <a:r>
              <a:rPr lang="en-US" sz="1100" b="1" dirty="0">
                <a:solidFill>
                  <a:srgbClr val="000000"/>
                </a:solidFill>
                <a:latin typeface="Lato"/>
                <a:ea typeface="Lato"/>
                <a:cs typeface="Lato"/>
                <a:sym typeface="Lato"/>
              </a:rPr>
              <a:t>: </a:t>
            </a:r>
            <a:r>
              <a:rPr lang="en-US" sz="1100" dirty="0">
                <a:solidFill>
                  <a:srgbClr val="000000"/>
                </a:solidFill>
                <a:latin typeface="Lato"/>
                <a:ea typeface="Lato"/>
                <a:cs typeface="Lato"/>
                <a:sym typeface="Lato"/>
              </a:rPr>
              <a:t>This tool aids in sharing documents for digital signature.</a:t>
            </a:r>
          </a:p>
          <a:p>
            <a:pPr marL="237491" lvl="1" indent="-118745" algn="l">
              <a:lnSpc>
                <a:spcPts val="1500"/>
              </a:lnSpc>
              <a:spcAft>
                <a:spcPts val="1600"/>
              </a:spcAft>
              <a:buFont typeface="Arial"/>
              <a:buChar char="•"/>
            </a:pPr>
            <a:r>
              <a:rPr lang="en-US" sz="1100" b="1" dirty="0" err="1">
                <a:solidFill>
                  <a:srgbClr val="000000"/>
                </a:solidFill>
                <a:latin typeface="Lato"/>
                <a:ea typeface="Lato"/>
                <a:cs typeface="Lato"/>
                <a:sym typeface="Lato"/>
              </a:rPr>
              <a:t>DataSnipperTM</a:t>
            </a:r>
            <a:r>
              <a:rPr lang="en-US" sz="1100" b="1" dirty="0">
                <a:solidFill>
                  <a:srgbClr val="000000"/>
                </a:solidFill>
                <a:latin typeface="Lato"/>
                <a:ea typeface="Lato"/>
                <a:cs typeface="Lato"/>
                <a:sym typeface="Lato"/>
              </a:rPr>
              <a:t>: </a:t>
            </a:r>
            <a:r>
              <a:rPr lang="en-US" sz="1100" dirty="0">
                <a:solidFill>
                  <a:srgbClr val="000000"/>
                </a:solidFill>
                <a:latin typeface="Lato"/>
                <a:ea typeface="Lato"/>
                <a:cs typeface="Lato"/>
                <a:sym typeface="Lato"/>
              </a:rPr>
              <a:t>Intelligent audit platform within MS Excel that accelerates the speed and quality of audit. It assists in automating and documenting tests of details, tests of controls, walkthroughs, and financial statement procedures. </a:t>
            </a:r>
          </a:p>
          <a:p>
            <a:pPr marL="237491" lvl="1" indent="-118745" algn="l">
              <a:lnSpc>
                <a:spcPts val="1500"/>
              </a:lnSpc>
              <a:spcAft>
                <a:spcPts val="1600"/>
              </a:spcAft>
              <a:buFont typeface="Arial"/>
              <a:buChar char="•"/>
            </a:pPr>
            <a:r>
              <a:rPr lang="en-US" sz="1100" b="1" dirty="0">
                <a:solidFill>
                  <a:srgbClr val="000000"/>
                </a:solidFill>
                <a:latin typeface="Lato"/>
                <a:ea typeface="Lato"/>
                <a:cs typeface="Lato"/>
                <a:sym typeface="Lato"/>
              </a:rPr>
              <a:t>Auto-emailers: </a:t>
            </a:r>
            <a:r>
              <a:rPr lang="en-US" sz="1100" dirty="0">
                <a:solidFill>
                  <a:srgbClr val="000000"/>
                </a:solidFill>
                <a:latin typeface="Lato"/>
                <a:ea typeface="Lato"/>
                <a:cs typeface="Lato"/>
                <a:sym typeface="Lato"/>
              </a:rPr>
              <a:t>Digital Acceleration and Efficiency team developed excel based auto-mailers for automating receivables, payables, bank, and employee confirmations, and UAC requests.</a:t>
            </a:r>
          </a:p>
        </p:txBody>
      </p:sp>
      <p:sp>
        <p:nvSpPr>
          <p:cNvPr id="7" name="TextBox 7"/>
          <p:cNvSpPr txBox="1"/>
          <p:nvPr/>
        </p:nvSpPr>
        <p:spPr>
          <a:xfrm>
            <a:off x="476241" y="8593929"/>
            <a:ext cx="6597770" cy="132850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The integration of advanced technology has profoundly enhanced our audit quality by:</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900"/>
              </a:lnSpc>
              <a:buFont typeface="Arial"/>
              <a:buChar char="•"/>
            </a:pPr>
            <a:r>
              <a:rPr lang="en-US" sz="1100" dirty="0">
                <a:solidFill>
                  <a:srgbClr val="000000"/>
                </a:solidFill>
                <a:latin typeface="Lato"/>
                <a:ea typeface="Lato"/>
                <a:cs typeface="Lato"/>
                <a:sym typeface="Lato"/>
              </a:rPr>
              <a:t>Providing heightened transparency.</a:t>
            </a:r>
          </a:p>
          <a:p>
            <a:pPr marL="237491" lvl="1" indent="-118745" algn="l">
              <a:lnSpc>
                <a:spcPts val="1900"/>
              </a:lnSpc>
              <a:buFont typeface="Arial"/>
              <a:buChar char="•"/>
            </a:pPr>
            <a:r>
              <a:rPr lang="en-US" sz="1100" dirty="0">
                <a:solidFill>
                  <a:srgbClr val="000000"/>
                </a:solidFill>
                <a:latin typeface="Lato"/>
                <a:ea typeface="Lato"/>
                <a:cs typeface="Lato"/>
                <a:sym typeface="Lato"/>
              </a:rPr>
              <a:t>Strengthening data security measures.</a:t>
            </a:r>
          </a:p>
          <a:p>
            <a:pPr marL="237491" lvl="1" indent="-118745" algn="l">
              <a:lnSpc>
                <a:spcPts val="1900"/>
              </a:lnSpc>
              <a:buFont typeface="Arial"/>
              <a:buChar char="•"/>
            </a:pPr>
            <a:r>
              <a:rPr lang="en-US" sz="1100" dirty="0">
                <a:solidFill>
                  <a:srgbClr val="000000"/>
                </a:solidFill>
                <a:latin typeface="Lato"/>
                <a:ea typeface="Lato"/>
                <a:cs typeface="Lato"/>
                <a:sym typeface="Lato"/>
              </a:rPr>
              <a:t>Enabling real-time service delivery.</a:t>
            </a:r>
          </a:p>
          <a:p>
            <a:pPr marL="237491" lvl="1" indent="-118745" algn="l">
              <a:lnSpc>
                <a:spcPts val="1900"/>
              </a:lnSpc>
              <a:buFont typeface="Arial"/>
              <a:buChar char="•"/>
            </a:pPr>
            <a:r>
              <a:rPr lang="en-US" sz="1100" dirty="0">
                <a:solidFill>
                  <a:srgbClr val="000000"/>
                </a:solidFill>
                <a:latin typeface="Lato"/>
                <a:ea typeface="Lato"/>
                <a:cs typeface="Lato"/>
                <a:sym typeface="Lato"/>
              </a:rPr>
              <a:t>Offering deeper insights to support client decision-making.</a:t>
            </a:r>
          </a:p>
        </p:txBody>
      </p:sp>
      <p:sp>
        <p:nvSpPr>
          <p:cNvPr id="8" name="TextBox 16">
            <a:extLst>
              <a:ext uri="{FF2B5EF4-FFF2-40B4-BE49-F238E27FC236}">
                <a16:creationId xmlns:a16="http://schemas.microsoft.com/office/drawing/2014/main" id="{AA861274-0C3F-CF6F-18B1-9E23E9F36E7A}"/>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23</a:t>
            </a:fld>
            <a:endParaRPr lang="en-US" sz="999" b="1" dirty="0">
              <a:solidFill>
                <a:srgbClr val="A6A6A6"/>
              </a:solidFill>
              <a:latin typeface="Lato"/>
              <a:ea typeface="Lato"/>
              <a:cs typeface="Lato"/>
              <a:sym typeface="Lato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7350" y="4575688"/>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3" name="Group 3"/>
          <p:cNvGrpSpPr/>
          <p:nvPr/>
        </p:nvGrpSpPr>
        <p:grpSpPr>
          <a:xfrm>
            <a:off x="476241" y="485989"/>
            <a:ext cx="6588414" cy="3658069"/>
            <a:chOff x="0" y="0"/>
            <a:chExt cx="8784552" cy="4877425"/>
          </a:xfrm>
        </p:grpSpPr>
        <p:sp>
          <p:nvSpPr>
            <p:cNvPr id="4" name="TextBox 4"/>
            <p:cNvSpPr txBox="1"/>
            <p:nvPr/>
          </p:nvSpPr>
          <p:spPr>
            <a:xfrm>
              <a:off x="0" y="1330103"/>
              <a:ext cx="8784552" cy="3547322"/>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Robust Security Framework</a:t>
              </a:r>
            </a:p>
            <a:p>
              <a:pPr algn="l">
                <a:lnSpc>
                  <a:spcPts val="1540"/>
                </a:lnSpc>
              </a:pPr>
              <a:r>
                <a:rPr lang="en-US" sz="1100" dirty="0">
                  <a:solidFill>
                    <a:srgbClr val="000000"/>
                  </a:solidFill>
                  <a:latin typeface="Lato"/>
                  <a:ea typeface="Lato"/>
                  <a:cs typeface="Lato"/>
                  <a:sym typeface="Lato"/>
                </a:rPr>
                <a:t>We prioritize the security of sensitive client data by implementing robust encryption, secure storage solutions, regular system updates, and stringent access controls to ensure the protection and integrity of all data.</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Upholding Ethical Data Practices</a:t>
              </a:r>
            </a:p>
            <a:p>
              <a:pPr algn="l">
                <a:lnSpc>
                  <a:spcPts val="1540"/>
                </a:lnSpc>
              </a:pPr>
              <a:r>
                <a:rPr lang="en-US" sz="1100" dirty="0">
                  <a:solidFill>
                    <a:srgbClr val="000000"/>
                  </a:solidFill>
                  <a:latin typeface="Lato"/>
                  <a:ea typeface="Lato"/>
                  <a:cs typeface="Lato"/>
                  <a:sym typeface="Lato"/>
                </a:rPr>
                <a:t>We uphold the highest standards of ethical conduct in handling client data, ensuring that employees are bound by confidentiality agreements. Data sharing is restricted to a need-to-know basis and conducted through secure, access-controlled systems.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Centralized Security Management for Enhanced Protection</a:t>
              </a:r>
            </a:p>
            <a:p>
              <a:pPr algn="l">
                <a:lnSpc>
                  <a:spcPts val="1540"/>
                </a:lnSpc>
              </a:pPr>
              <a:r>
                <a:rPr lang="en-US" sz="1100" dirty="0">
                  <a:solidFill>
                    <a:srgbClr val="000000"/>
                  </a:solidFill>
                  <a:latin typeface="Lato"/>
                  <a:ea typeface="Lato"/>
                  <a:cs typeface="Lato"/>
                  <a:sym typeface="Lato"/>
                </a:rPr>
                <a:t>Our IT and Digital Transformation teams collaborate to oversee security protocols, ensuring that both firm and client data are continuously protected. This centralized management approach supports secure and efficient technology usage throughout the audit process.</a:t>
              </a:r>
            </a:p>
          </p:txBody>
        </p:sp>
        <p:sp>
          <p:nvSpPr>
            <p:cNvPr id="5" name="TextBox 5"/>
            <p:cNvSpPr txBox="1"/>
            <p:nvPr/>
          </p:nvSpPr>
          <p:spPr>
            <a:xfrm>
              <a:off x="12997"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Ensuring Data Security and Confidentiality</a:t>
              </a:r>
            </a:p>
          </p:txBody>
        </p:sp>
        <p:sp>
          <p:nvSpPr>
            <p:cNvPr id="6" name="Freeform 6"/>
            <p:cNvSpPr/>
            <p:nvPr/>
          </p:nvSpPr>
          <p:spPr>
            <a:xfrm>
              <a:off x="8149004"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7" name="AutoShape 7"/>
            <p:cNvSpPr/>
            <p:nvPr/>
          </p:nvSpPr>
          <p:spPr>
            <a:xfrm>
              <a:off x="12997" y="1135842"/>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8" name="AutoShape 8"/>
          <p:cNvSpPr/>
          <p:nvPr/>
        </p:nvSpPr>
        <p:spPr>
          <a:xfrm>
            <a:off x="495345" y="504190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9" name="AutoShape 9"/>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0" name="Freeform 10"/>
          <p:cNvSpPr/>
          <p:nvPr/>
        </p:nvSpPr>
        <p:spPr>
          <a:xfrm>
            <a:off x="504700" y="6730330"/>
            <a:ext cx="6559955" cy="2213558"/>
          </a:xfrm>
          <a:custGeom>
            <a:avLst/>
            <a:gdLst/>
            <a:ahLst/>
            <a:cxnLst/>
            <a:rect l="l" t="t" r="r" b="b"/>
            <a:pathLst>
              <a:path w="6559955" h="1898012">
                <a:moveTo>
                  <a:pt x="0" y="0"/>
                </a:moveTo>
                <a:lnTo>
                  <a:pt x="6559955" y="0"/>
                </a:lnTo>
                <a:lnTo>
                  <a:pt x="6559955" y="1898012"/>
                </a:lnTo>
                <a:lnTo>
                  <a:pt x="0" y="1898012"/>
                </a:lnTo>
                <a:lnTo>
                  <a:pt x="0" y="0"/>
                </a:lnTo>
                <a:close/>
              </a:path>
            </a:pathLst>
          </a:custGeom>
          <a:blipFill>
            <a:blip r:embed="rId4"/>
            <a:stretch>
              <a:fillRect t="-35106" b="-62340"/>
            </a:stretch>
          </a:blipFill>
        </p:spPr>
        <p:txBody>
          <a:bodyPr/>
          <a:lstStyle/>
          <a:p>
            <a:endParaRPr lang="en-IN" dirty="0"/>
          </a:p>
        </p:txBody>
      </p:sp>
      <p:sp>
        <p:nvSpPr>
          <p:cNvPr id="11" name="TextBox 11"/>
          <p:cNvSpPr txBox="1"/>
          <p:nvPr/>
        </p:nvSpPr>
        <p:spPr>
          <a:xfrm>
            <a:off x="495345" y="5193882"/>
            <a:ext cx="6550207" cy="1399037"/>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Comprehensive Security Policy</a:t>
            </a:r>
          </a:p>
          <a:p>
            <a:pPr algn="l">
              <a:lnSpc>
                <a:spcPts val="1540"/>
              </a:lnSpc>
            </a:pPr>
            <a:r>
              <a:rPr lang="en-US" sz="1100" dirty="0">
                <a:solidFill>
                  <a:srgbClr val="000000"/>
                </a:solidFill>
                <a:latin typeface="Lato"/>
                <a:ea typeface="Lato"/>
                <a:cs typeface="Lato"/>
                <a:sym typeface="Lato"/>
              </a:rPr>
              <a:t>Our information security policy defines the technical controls and security configurations required to safeguard our data environment. The policy covers:</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700"/>
              </a:lnSpc>
              <a:buFont typeface="Arial"/>
              <a:buChar char="•"/>
            </a:pPr>
            <a:r>
              <a:rPr lang="en-US" sz="1100" dirty="0">
                <a:solidFill>
                  <a:srgbClr val="000000"/>
                </a:solidFill>
                <a:latin typeface="Lato"/>
                <a:ea typeface="Lato"/>
                <a:cs typeface="Lato"/>
                <a:sym typeface="Lato"/>
              </a:rPr>
              <a:t>The acceptable use of technology resources, including email, internet, and future advancements.</a:t>
            </a:r>
          </a:p>
          <a:p>
            <a:pPr marL="237491" lvl="1" indent="-118745" algn="l">
              <a:lnSpc>
                <a:spcPts val="1700"/>
              </a:lnSpc>
              <a:buFont typeface="Arial"/>
              <a:buChar char="•"/>
            </a:pPr>
            <a:r>
              <a:rPr lang="en-US" sz="1100" dirty="0">
                <a:solidFill>
                  <a:srgbClr val="000000"/>
                </a:solidFill>
                <a:latin typeface="Lato"/>
                <a:ea typeface="Lato"/>
                <a:cs typeface="Lato"/>
                <a:sym typeface="Lato"/>
              </a:rPr>
              <a:t>Security requirements for personnel and systems across all firm domains or VLANs.</a:t>
            </a:r>
          </a:p>
          <a:p>
            <a:pPr marL="237491" lvl="1" indent="-118745" algn="l">
              <a:lnSpc>
                <a:spcPts val="1700"/>
              </a:lnSpc>
              <a:buFont typeface="Arial"/>
              <a:buChar char="•"/>
            </a:pPr>
            <a:r>
              <a:rPr lang="en-US" sz="1100" dirty="0">
                <a:solidFill>
                  <a:srgbClr val="000000"/>
                </a:solidFill>
                <a:latin typeface="Lato"/>
                <a:ea typeface="Lato"/>
                <a:cs typeface="Lato"/>
                <a:sym typeface="Lato"/>
              </a:rPr>
              <a:t>Safeguards for standalone equipment deployed in offices or remote locations.</a:t>
            </a:r>
          </a:p>
        </p:txBody>
      </p:sp>
      <p:sp>
        <p:nvSpPr>
          <p:cNvPr id="12" name="TextBox 12"/>
          <p:cNvSpPr txBox="1"/>
          <p:nvPr/>
        </p:nvSpPr>
        <p:spPr>
          <a:xfrm>
            <a:off x="495345" y="9123844"/>
            <a:ext cx="6550207" cy="7626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Alignment with SOQM</a:t>
            </a:r>
          </a:p>
          <a:p>
            <a:pPr algn="l">
              <a:lnSpc>
                <a:spcPts val="1540"/>
              </a:lnSpc>
            </a:pPr>
            <a:r>
              <a:rPr lang="en-US" sz="1100" dirty="0">
                <a:solidFill>
                  <a:srgbClr val="000000"/>
                </a:solidFill>
                <a:latin typeface="Lato"/>
                <a:ea typeface="Lato"/>
                <a:cs typeface="Lato"/>
                <a:sym typeface="Lato"/>
              </a:rPr>
              <a:t>In line with our SOQM, we implement IT controls that protect the integrity, confidentiality, and availability of client data. These measures further reinforce our commitment to ethical practices and high-quality audits, ensuring that our data security aligns with both industry standards and best practices.</a:t>
            </a:r>
          </a:p>
        </p:txBody>
      </p:sp>
      <p:sp>
        <p:nvSpPr>
          <p:cNvPr id="13" name="TextBox 13"/>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4" name="TextBox 14"/>
          <p:cNvSpPr txBox="1"/>
          <p:nvPr/>
        </p:nvSpPr>
        <p:spPr>
          <a:xfrm>
            <a:off x="495345" y="4502834"/>
            <a:ext cx="5841268" cy="356829"/>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Defining Information Security Standards</a:t>
            </a:r>
          </a:p>
        </p:txBody>
      </p:sp>
      <p:sp>
        <p:nvSpPr>
          <p:cNvPr id="16" name="TextBox 16">
            <a:extLst>
              <a:ext uri="{FF2B5EF4-FFF2-40B4-BE49-F238E27FC236}">
                <a16:creationId xmlns:a16="http://schemas.microsoft.com/office/drawing/2014/main" id="{C6DD2AF4-BFC9-C425-905E-90B4FF706B23}"/>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24</a:t>
            </a:fld>
            <a:endParaRPr lang="en-US" sz="999" b="1" dirty="0">
              <a:solidFill>
                <a:srgbClr val="A6A6A6"/>
              </a:solidFill>
              <a:latin typeface="Lato"/>
              <a:ea typeface="Lato"/>
              <a:cs typeface="Lato"/>
              <a:sym typeface="Lato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D97E2FA8-43BA-862E-0E3A-C2E17FAEAAEE}"/>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3" name="Freeform 3"/>
          <p:cNvSpPr/>
          <p:nvPr/>
        </p:nvSpPr>
        <p:spPr>
          <a:xfrm>
            <a:off x="6552700" y="5642472"/>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4" name="AutoShape 4"/>
          <p:cNvSpPr/>
          <p:nvPr/>
        </p:nvSpPr>
        <p:spPr>
          <a:xfrm>
            <a:off x="476241" y="6043328"/>
            <a:ext cx="6579058"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AutoShape 5"/>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Freeform 6"/>
          <p:cNvSpPr/>
          <p:nvPr/>
        </p:nvSpPr>
        <p:spPr>
          <a:xfrm>
            <a:off x="495345" y="6272989"/>
            <a:ext cx="2823214" cy="2576526"/>
          </a:xfrm>
          <a:custGeom>
            <a:avLst/>
            <a:gdLst/>
            <a:ahLst/>
            <a:cxnLst/>
            <a:rect l="l" t="t" r="r" b="b"/>
            <a:pathLst>
              <a:path w="2823214" h="2576526">
                <a:moveTo>
                  <a:pt x="0" y="0"/>
                </a:moveTo>
                <a:lnTo>
                  <a:pt x="2823214" y="0"/>
                </a:lnTo>
                <a:lnTo>
                  <a:pt x="2823214" y="2576526"/>
                </a:lnTo>
                <a:lnTo>
                  <a:pt x="0" y="2576526"/>
                </a:lnTo>
                <a:lnTo>
                  <a:pt x="0" y="0"/>
                </a:lnTo>
                <a:close/>
              </a:path>
            </a:pathLst>
          </a:custGeom>
          <a:blipFill>
            <a:blip r:embed="rId5"/>
            <a:stretch>
              <a:fillRect l="-15723" r="-20998"/>
            </a:stretch>
          </a:blipFill>
        </p:spPr>
        <p:txBody>
          <a:bodyPr/>
          <a:lstStyle/>
          <a:p>
            <a:endParaRPr lang="en-IN"/>
          </a:p>
        </p:txBody>
      </p:sp>
      <p:sp>
        <p:nvSpPr>
          <p:cNvPr id="7" name="Freeform 7"/>
          <p:cNvSpPr/>
          <p:nvPr/>
        </p:nvSpPr>
        <p:spPr>
          <a:xfrm>
            <a:off x="504700" y="2057887"/>
            <a:ext cx="6550599" cy="2196646"/>
          </a:xfrm>
          <a:custGeom>
            <a:avLst/>
            <a:gdLst/>
            <a:ahLst/>
            <a:cxnLst/>
            <a:rect l="l" t="t" r="r" b="b"/>
            <a:pathLst>
              <a:path w="6550599" h="2196646">
                <a:moveTo>
                  <a:pt x="0" y="0"/>
                </a:moveTo>
                <a:lnTo>
                  <a:pt x="6550600" y="0"/>
                </a:lnTo>
                <a:lnTo>
                  <a:pt x="6550600" y="2196646"/>
                </a:lnTo>
                <a:lnTo>
                  <a:pt x="0" y="2196646"/>
                </a:lnTo>
                <a:lnTo>
                  <a:pt x="0" y="0"/>
                </a:lnTo>
                <a:close/>
              </a:path>
            </a:pathLst>
          </a:custGeom>
          <a:blipFill>
            <a:blip r:embed="rId6"/>
            <a:stretch>
              <a:fillRect t="-37898" b="-60783"/>
            </a:stretch>
          </a:blipFill>
        </p:spPr>
        <p:txBody>
          <a:bodyPr/>
          <a:lstStyle/>
          <a:p>
            <a:endParaRPr lang="en-IN"/>
          </a:p>
        </p:txBody>
      </p:sp>
      <p:sp>
        <p:nvSpPr>
          <p:cNvPr id="8" name="TextBox 8"/>
          <p:cNvSpPr txBox="1"/>
          <p:nvPr/>
        </p:nvSpPr>
        <p:spPr>
          <a:xfrm>
            <a:off x="3443421" y="6181880"/>
            <a:ext cx="3616557" cy="2667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annual L&amp;D programs are carefully designed to cater to the specific needs of our people and business, ensuring a perfect alignment with individual aspirations and organizational goals. Key features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Employee Assessments: Comprehensive evaluations to identify areas for improvement.</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Leadership Insight: Incorporation of senior leadership input to ensure strategic alignment with business goals.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Feedback Integration: Continuous feedback loops from appraisals to refine training initiatives.</a:t>
            </a:r>
          </a:p>
        </p:txBody>
      </p:sp>
      <p:sp>
        <p:nvSpPr>
          <p:cNvPr id="9" name="TextBox 9"/>
          <p:cNvSpPr txBox="1"/>
          <p:nvPr/>
        </p:nvSpPr>
        <p:spPr>
          <a:xfrm>
            <a:off x="495345" y="9069742"/>
            <a:ext cx="6564633"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Each team member is required to complete a minimum of 50 hours of focused training annually. This meets the need of Continuing Professional Education (CPE) hours mandated by professional bodies such as the ISCA, PCAOB, etc. based on the audit work undertaken by the partners and the engagement teams and based on licensing norms. These hours are allocated to develop both technical and non-technical skills, ensuring a well-rounded approach to professional growth.</a:t>
            </a:r>
          </a:p>
        </p:txBody>
      </p:sp>
      <p:sp>
        <p:nvSpPr>
          <p:cNvPr id="10" name="TextBox 10"/>
          <p:cNvSpPr txBox="1"/>
          <p:nvPr/>
        </p:nvSpPr>
        <p:spPr>
          <a:xfrm>
            <a:off x="476241" y="5569618"/>
            <a:ext cx="5815722" cy="356829"/>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Tailored Annual Training Programs</a:t>
            </a:r>
          </a:p>
        </p:txBody>
      </p:sp>
      <p:sp>
        <p:nvSpPr>
          <p:cNvPr id="11" name="TextBox 11"/>
          <p:cNvSpPr txBox="1"/>
          <p:nvPr/>
        </p:nvSpPr>
        <p:spPr>
          <a:xfrm>
            <a:off x="485989" y="168078"/>
            <a:ext cx="4790957" cy="1381348"/>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Commitment to learning and development: Shaping the future of our people</a:t>
            </a:r>
          </a:p>
        </p:txBody>
      </p:sp>
      <p:sp>
        <p:nvSpPr>
          <p:cNvPr id="12" name="TextBox 12"/>
          <p:cNvSpPr txBox="1"/>
          <p:nvPr/>
        </p:nvSpPr>
        <p:spPr>
          <a:xfrm>
            <a:off x="476241" y="4368833"/>
            <a:ext cx="6579058"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we believe that continuous learning and development (L&amp;D) are integral to our success. Our commitment to L&amp;D empowers our professionals, drives innovation, and ensures that we remain at the forefront of industry standards. We offer a comprehensive framework designed to nurture both technical and non-technical expertise, aligning personal growth with our organizational objectives.</a:t>
            </a:r>
          </a:p>
        </p:txBody>
      </p:sp>
      <p:sp>
        <p:nvSpPr>
          <p:cNvPr id="13" name="TextBox 13"/>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2" name="TextBox 16">
            <a:extLst>
              <a:ext uri="{FF2B5EF4-FFF2-40B4-BE49-F238E27FC236}">
                <a16:creationId xmlns:a16="http://schemas.microsoft.com/office/drawing/2014/main" id="{66F23D37-2AAF-A27D-A2EE-66DB01011A7E}"/>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25</a:t>
            </a:fld>
            <a:endParaRPr lang="en-US" sz="999" b="1" dirty="0">
              <a:solidFill>
                <a:srgbClr val="A6A6A6"/>
              </a:solidFill>
              <a:latin typeface="Lato"/>
              <a:ea typeface="Lato"/>
              <a:cs typeface="Lato"/>
              <a:sym typeface="Lato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3637" y="553186"/>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76241" y="1384300"/>
            <a:ext cx="659470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7" name="TextBox 7"/>
          <p:cNvSpPr txBox="1"/>
          <p:nvPr/>
        </p:nvSpPr>
        <p:spPr>
          <a:xfrm>
            <a:off x="495345" y="1590310"/>
            <a:ext cx="6575597" cy="1405449"/>
          </a:xfrm>
          <a:prstGeom prst="rect">
            <a:avLst/>
          </a:prstGeom>
        </p:spPr>
        <p:txBody>
          <a:bodyPr wrap="square"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Comprehensive Onboarding for New Talent</a:t>
            </a:r>
          </a:p>
          <a:p>
            <a:pPr algn="l">
              <a:lnSpc>
                <a:spcPts val="1540"/>
              </a:lnSpc>
            </a:pPr>
            <a:r>
              <a:rPr lang="en-US" sz="1100" dirty="0">
                <a:solidFill>
                  <a:srgbClr val="000000"/>
                </a:solidFill>
                <a:latin typeface="Lato"/>
                <a:ea typeface="Lato"/>
                <a:cs typeface="Lato"/>
                <a:sym typeface="Lato"/>
              </a:rPr>
              <a:t>KNAV’s onboarding program ensures that new professionals are well-prepared for success. This two-week induction program focuses on:</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Audit Methodologies: Introducing our audit processes, tools, and client engagement protocols.</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Ethical Standards and Professional Skepticism: Establishing a solid foundation for responsible decision-making and client interactions. </a:t>
            </a:r>
          </a:p>
        </p:txBody>
      </p:sp>
      <p:sp>
        <p:nvSpPr>
          <p:cNvPr id="8" name="TextBox 8"/>
          <p:cNvSpPr txBox="1"/>
          <p:nvPr/>
        </p:nvSpPr>
        <p:spPr>
          <a:xfrm>
            <a:off x="476241" y="480332"/>
            <a:ext cx="5866659" cy="7415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Excellence in professional development: hands-on learning and mentorship</a:t>
            </a:r>
          </a:p>
        </p:txBody>
      </p:sp>
      <p:sp>
        <p:nvSpPr>
          <p:cNvPr id="9" name="TextBox 9"/>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3" name="TextBox 13"/>
          <p:cNvSpPr txBox="1"/>
          <p:nvPr/>
        </p:nvSpPr>
        <p:spPr>
          <a:xfrm>
            <a:off x="495344" y="6544451"/>
            <a:ext cx="6569311" cy="1674754"/>
          </a:xfrm>
          <a:prstGeom prst="rect">
            <a:avLst/>
          </a:prstGeom>
        </p:spPr>
        <p:txBody>
          <a:bodyPr wrap="square"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Mentorship and Real-World Exposure</a:t>
            </a:r>
          </a:p>
          <a:p>
            <a:pPr algn="l">
              <a:lnSpc>
                <a:spcPts val="1540"/>
              </a:lnSpc>
            </a:pPr>
            <a:r>
              <a:rPr lang="en-US" sz="1100" dirty="0">
                <a:solidFill>
                  <a:srgbClr val="000000"/>
                </a:solidFill>
                <a:latin typeface="Lato"/>
                <a:ea typeface="Lato"/>
                <a:cs typeface="Lato"/>
                <a:sym typeface="Lato"/>
              </a:rPr>
              <a:t>Our mentorship system allows for:</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On-the-Job Training: Direct involvement in client assignments under senior supervision.</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Real-Time Feedback: Guidance from experienced mentors to build critical audit skills and professional judgment.</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Cross-Disciplinary Learning: Professionals engage in multi-disciplinary projects with experts from tax, advisory, and valuation teams.</a:t>
            </a:r>
          </a:p>
        </p:txBody>
      </p:sp>
      <p:sp>
        <p:nvSpPr>
          <p:cNvPr id="16" name="TextBox 16"/>
          <p:cNvSpPr txBox="1"/>
          <p:nvPr/>
        </p:nvSpPr>
        <p:spPr>
          <a:xfrm>
            <a:off x="495345" y="8388919"/>
            <a:ext cx="6540304" cy="1405449"/>
          </a:xfrm>
          <a:prstGeom prst="rect">
            <a:avLst/>
          </a:prstGeom>
        </p:spPr>
        <p:txBody>
          <a:bodyPr wrap="square"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Knowledge Hub in Mumbai</a:t>
            </a:r>
          </a:p>
          <a:p>
            <a:pPr algn="l">
              <a:lnSpc>
                <a:spcPts val="1540"/>
              </a:lnSpc>
            </a:pPr>
            <a:endParaRPr lang="en-US" sz="1100" b="1" dirty="0">
              <a:solidFill>
                <a:srgbClr val="000000"/>
              </a:solidFill>
              <a:latin typeface="Lato Bold"/>
              <a:ea typeface="Lato Bold"/>
              <a:cs typeface="Lato Bold"/>
              <a:sym typeface="Lato Bold"/>
            </a:endParaRPr>
          </a:p>
          <a:p>
            <a:pPr algn="l">
              <a:lnSpc>
                <a:spcPts val="1540"/>
              </a:lnSpc>
            </a:pPr>
            <a:r>
              <a:rPr lang="en-US" sz="1100" dirty="0">
                <a:solidFill>
                  <a:srgbClr val="000000"/>
                </a:solidFill>
                <a:latin typeface="Lato"/>
                <a:ea typeface="Lato"/>
                <a:cs typeface="Lato"/>
                <a:sym typeface="Lato"/>
              </a:rPr>
              <a:t>Our Mumbai-based center of excellence allows professionals to:</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Work on International Projects: Gaining exposure to global engagements </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Collaborate with Senior Teams: Engaging with experienced auditors to enhance technical skills and industry knowledge.</a:t>
            </a:r>
          </a:p>
        </p:txBody>
      </p:sp>
      <p:pic>
        <p:nvPicPr>
          <p:cNvPr id="6" name="Picture 5" descr="A person standing in front of a group of people&#10;&#10;Description automatically generated">
            <a:extLst>
              <a:ext uri="{FF2B5EF4-FFF2-40B4-BE49-F238E27FC236}">
                <a16:creationId xmlns:a16="http://schemas.microsoft.com/office/drawing/2014/main" id="{452B0F5E-E38D-FB2A-B363-4EEBF8961DB2}"/>
              </a:ext>
            </a:extLst>
          </p:cNvPr>
          <p:cNvPicPr>
            <a:picLocks noChangeAspect="1"/>
          </p:cNvPicPr>
          <p:nvPr/>
        </p:nvPicPr>
        <p:blipFill>
          <a:blip r:embed="rId4">
            <a:extLst>
              <a:ext uri="{28A0092B-C50C-407E-A947-70E740481C1C}">
                <a14:useLocalDpi xmlns:a14="http://schemas.microsoft.com/office/drawing/2010/main" val="0"/>
              </a:ext>
            </a:extLst>
          </a:blip>
          <a:srcRect l="169" t="30390" r="362" b="12717"/>
          <a:stretch/>
        </p:blipFill>
        <p:spPr>
          <a:xfrm>
            <a:off x="0" y="3133170"/>
            <a:ext cx="7556500" cy="3241567"/>
          </a:xfrm>
          <a:prstGeom prst="rect">
            <a:avLst/>
          </a:prstGeom>
        </p:spPr>
      </p:pic>
      <p:sp>
        <p:nvSpPr>
          <p:cNvPr id="5" name="TextBox 16">
            <a:extLst>
              <a:ext uri="{FF2B5EF4-FFF2-40B4-BE49-F238E27FC236}">
                <a16:creationId xmlns:a16="http://schemas.microsoft.com/office/drawing/2014/main" id="{A57D451C-2D51-054B-5A99-68CCC4D3BD4C}"/>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26</a:t>
            </a:fld>
            <a:endParaRPr lang="en-US" sz="999" b="1" dirty="0">
              <a:solidFill>
                <a:srgbClr val="A6A6A6"/>
              </a:solidFill>
              <a:latin typeface="Lato"/>
              <a:ea typeface="Lato"/>
              <a:cs typeface="Lato"/>
              <a:sym typeface="Lato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7350" y="553186"/>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95345" y="1315723"/>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7" name="TextBox 7"/>
          <p:cNvSpPr txBox="1"/>
          <p:nvPr/>
        </p:nvSpPr>
        <p:spPr>
          <a:xfrm>
            <a:off x="495345" y="1454275"/>
            <a:ext cx="6559955" cy="1405449"/>
          </a:xfrm>
          <a:prstGeom prst="rect">
            <a:avLst/>
          </a:prstGeom>
        </p:spPr>
        <p:txBody>
          <a:bodyPr wrap="square"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In-House Training Platforms</a:t>
            </a:r>
          </a:p>
          <a:p>
            <a:pPr algn="l">
              <a:lnSpc>
                <a:spcPts val="1540"/>
              </a:lnSpc>
            </a:pPr>
            <a:r>
              <a:rPr lang="en-US" sz="1100" dirty="0">
                <a:solidFill>
                  <a:srgbClr val="000000"/>
                </a:solidFill>
                <a:latin typeface="Lato"/>
                <a:ea typeface="Lato"/>
                <a:cs typeface="Lato"/>
                <a:sym typeface="Lato"/>
              </a:rPr>
              <a:t>KNAV Academy provides customized in-house training that covers a wide range of skills, from leadership development to technical proficiency. Notable programs include:</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KNAV Transform: Leadership training for managers, focusing on communication and decision-making.</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Global Leadership Programs: Access to programs at prestigious institutions like Stanford Online and Wharton Online for senior leaders.</a:t>
            </a:r>
          </a:p>
        </p:txBody>
      </p:sp>
      <p:grpSp>
        <p:nvGrpSpPr>
          <p:cNvPr id="20" name="Group 19">
            <a:extLst>
              <a:ext uri="{FF2B5EF4-FFF2-40B4-BE49-F238E27FC236}">
                <a16:creationId xmlns:a16="http://schemas.microsoft.com/office/drawing/2014/main" id="{2F541D37-9965-B978-D3D9-747145D65D78}"/>
              </a:ext>
            </a:extLst>
          </p:cNvPr>
          <p:cNvGrpSpPr/>
          <p:nvPr/>
        </p:nvGrpSpPr>
        <p:grpSpPr>
          <a:xfrm>
            <a:off x="495346" y="3238712"/>
            <a:ext cx="3587704" cy="4380171"/>
            <a:chOff x="495346" y="3238712"/>
            <a:chExt cx="3816304" cy="4380171"/>
          </a:xfrm>
        </p:grpSpPr>
        <p:sp>
          <p:nvSpPr>
            <p:cNvPr id="9" name="TextBox 9"/>
            <p:cNvSpPr txBox="1"/>
            <p:nvPr/>
          </p:nvSpPr>
          <p:spPr>
            <a:xfrm>
              <a:off x="495346" y="3238712"/>
              <a:ext cx="3799160" cy="1328505"/>
            </a:xfrm>
            <a:prstGeom prst="rect">
              <a:avLst/>
            </a:prstGeom>
          </p:spPr>
          <p:txBody>
            <a:bodyPr wrap="square"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Specialized Training Programs</a:t>
              </a:r>
            </a:p>
            <a:p>
              <a:pPr algn="l">
                <a:lnSpc>
                  <a:spcPts val="1540"/>
                </a:lnSpc>
              </a:pPr>
              <a:r>
                <a:rPr lang="en-US" sz="1100" dirty="0">
                  <a:solidFill>
                    <a:srgbClr val="000000"/>
                  </a:solidFill>
                  <a:latin typeface="Lato"/>
                  <a:ea typeface="Lato"/>
                  <a:cs typeface="Lato"/>
                  <a:sym typeface="Lato"/>
                </a:rPr>
                <a:t>In 2024, we rolled out several key training initiatives, including:</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buFont typeface="Arial"/>
                <a:buChar char="•"/>
              </a:pPr>
              <a:r>
                <a:rPr lang="en-US" sz="1100" dirty="0">
                  <a:solidFill>
                    <a:srgbClr val="000000"/>
                  </a:solidFill>
                  <a:latin typeface="Lato"/>
                  <a:ea typeface="Lato"/>
                  <a:cs typeface="Lato"/>
                  <a:sym typeface="Lato"/>
                </a:rPr>
                <a:t>Workshops and Seminars: In-person workshops for new associates and interns covered fundamental and advanced audit concepts, including:</a:t>
              </a:r>
            </a:p>
          </p:txBody>
        </p:sp>
        <p:sp>
          <p:nvSpPr>
            <p:cNvPr id="10" name="TextBox 10"/>
            <p:cNvSpPr txBox="1"/>
            <p:nvPr/>
          </p:nvSpPr>
          <p:spPr>
            <a:xfrm>
              <a:off x="495346" y="7059819"/>
              <a:ext cx="3799160" cy="559064"/>
            </a:xfrm>
            <a:prstGeom prst="rect">
              <a:avLst/>
            </a:prstGeom>
          </p:spPr>
          <p:txBody>
            <a:bodyPr wrap="square" lIns="0" tIns="0" rIns="0" bIns="0" rtlCol="0" anchor="t">
              <a:spAutoFit/>
            </a:bodyPr>
            <a:lstStyle/>
            <a:p>
              <a:pPr marL="237491" lvl="1" indent="-118745" algn="l">
                <a:lnSpc>
                  <a:spcPts val="1540"/>
                </a:lnSpc>
                <a:buFont typeface="Arial"/>
                <a:buChar char="•"/>
              </a:pPr>
              <a:r>
                <a:rPr lang="en-US" sz="1100" dirty="0">
                  <a:solidFill>
                    <a:srgbClr val="000000"/>
                  </a:solidFill>
                  <a:latin typeface="Lato"/>
                  <a:ea typeface="Lato"/>
                  <a:cs typeface="Lato"/>
                  <a:sym typeface="Lato"/>
                </a:rPr>
                <a:t>Virtual Training: Covering specialized topics such as revenue recognition, IT General Controls (ITGCs), and AML/CFT compliance.</a:t>
              </a:r>
            </a:p>
          </p:txBody>
        </p:sp>
        <p:sp>
          <p:nvSpPr>
            <p:cNvPr id="11" name="TextBox 11"/>
            <p:cNvSpPr txBox="1"/>
            <p:nvPr/>
          </p:nvSpPr>
          <p:spPr>
            <a:xfrm>
              <a:off x="747218" y="4684294"/>
              <a:ext cx="3564432" cy="1982530"/>
            </a:xfrm>
            <a:prstGeom prst="rect">
              <a:avLst/>
            </a:prstGeom>
          </p:spPr>
          <p:txBody>
            <a:bodyPr wrap="square" lIns="0" tIns="0" rIns="0" bIns="0" rtlCol="0" anchor="t">
              <a:spAutoFit/>
            </a:bodyPr>
            <a:lstStyle/>
            <a:p>
              <a:pPr marL="237491" lvl="1" indent="-118745" algn="l">
                <a:lnSpc>
                  <a:spcPts val="1870"/>
                </a:lnSpc>
                <a:spcAft>
                  <a:spcPts val="600"/>
                </a:spcAft>
                <a:buAutoNum type="arabicPeriod"/>
              </a:pPr>
              <a:r>
                <a:rPr lang="en-US" sz="1100" dirty="0">
                  <a:solidFill>
                    <a:srgbClr val="000000"/>
                  </a:solidFill>
                  <a:latin typeface="Lato"/>
                  <a:ea typeface="Lato"/>
                  <a:cs typeface="Lato"/>
                  <a:sym typeface="Lato"/>
                </a:rPr>
                <a:t>Audit strategy, planning, and program development</a:t>
              </a:r>
            </a:p>
            <a:p>
              <a:pPr marL="237491" lvl="1" indent="-118745" algn="l">
                <a:lnSpc>
                  <a:spcPts val="1870"/>
                </a:lnSpc>
                <a:spcAft>
                  <a:spcPts val="600"/>
                </a:spcAft>
                <a:buAutoNum type="arabicPeriod"/>
              </a:pPr>
              <a:r>
                <a:rPr lang="en-US" sz="1100" dirty="0">
                  <a:solidFill>
                    <a:srgbClr val="000000"/>
                  </a:solidFill>
                  <a:latin typeface="Lato"/>
                  <a:ea typeface="Lato"/>
                  <a:cs typeface="Lato"/>
                  <a:sym typeface="Lato"/>
                </a:rPr>
                <a:t>Risk assessment and internal controls</a:t>
              </a:r>
            </a:p>
            <a:p>
              <a:pPr marL="237491" lvl="1" indent="-118745" algn="l">
                <a:lnSpc>
                  <a:spcPts val="1870"/>
                </a:lnSpc>
                <a:spcAft>
                  <a:spcPts val="600"/>
                </a:spcAft>
                <a:buAutoNum type="arabicPeriod"/>
              </a:pPr>
              <a:r>
                <a:rPr lang="en-US" sz="1100" dirty="0" err="1">
                  <a:solidFill>
                    <a:srgbClr val="000000"/>
                  </a:solidFill>
                  <a:latin typeface="Lato"/>
                  <a:ea typeface="Lato"/>
                  <a:cs typeface="Lato"/>
                  <a:sym typeface="Lato"/>
                </a:rPr>
                <a:t>Caseware</a:t>
              </a:r>
              <a:r>
                <a:rPr lang="en-US" sz="1100" dirty="0">
                  <a:solidFill>
                    <a:srgbClr val="000000"/>
                  </a:solidFill>
                  <a:latin typeface="Lato"/>
                  <a:ea typeface="Lato"/>
                  <a:cs typeface="Lato"/>
                  <a:sym typeface="Lato"/>
                </a:rPr>
                <a:t> and automation tools</a:t>
              </a:r>
            </a:p>
            <a:p>
              <a:pPr marL="237491" lvl="1" indent="-118745" algn="l">
                <a:lnSpc>
                  <a:spcPts val="1870"/>
                </a:lnSpc>
                <a:spcAft>
                  <a:spcPts val="600"/>
                </a:spcAft>
                <a:buAutoNum type="arabicPeriod"/>
              </a:pPr>
              <a:r>
                <a:rPr lang="en-US" sz="1100" dirty="0">
                  <a:solidFill>
                    <a:srgbClr val="000000"/>
                  </a:solidFill>
                  <a:latin typeface="Lato"/>
                  <a:ea typeface="Lato"/>
                  <a:cs typeface="Lato"/>
                  <a:sym typeface="Lato"/>
                </a:rPr>
                <a:t>Specific areas such as cash, payroll, accounts receivable, and tax</a:t>
              </a:r>
            </a:p>
            <a:p>
              <a:pPr marL="237491" lvl="1" indent="-118745" algn="l">
                <a:lnSpc>
                  <a:spcPts val="1870"/>
                </a:lnSpc>
                <a:spcAft>
                  <a:spcPts val="600"/>
                </a:spcAft>
                <a:buAutoNum type="arabicPeriod"/>
              </a:pPr>
              <a:r>
                <a:rPr lang="en-US" sz="1100" dirty="0">
                  <a:solidFill>
                    <a:srgbClr val="000000"/>
                  </a:solidFill>
                  <a:latin typeface="Lato"/>
                  <a:ea typeface="Lato"/>
                  <a:cs typeface="Lato"/>
                  <a:sym typeface="Lato"/>
                </a:rPr>
                <a:t>Practical case studies and cross-disciplinary sessions with valuation and tax teams</a:t>
              </a:r>
            </a:p>
          </p:txBody>
        </p:sp>
      </p:grpSp>
      <p:sp>
        <p:nvSpPr>
          <p:cNvPr id="12" name="TextBox 12"/>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3" name="TextBox 13"/>
          <p:cNvSpPr txBox="1"/>
          <p:nvPr/>
        </p:nvSpPr>
        <p:spPr>
          <a:xfrm>
            <a:off x="495345" y="480332"/>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Bridging the gap between theory and practice</a:t>
            </a:r>
          </a:p>
        </p:txBody>
      </p:sp>
      <p:grpSp>
        <p:nvGrpSpPr>
          <p:cNvPr id="15" name="Group 15"/>
          <p:cNvGrpSpPr/>
          <p:nvPr/>
        </p:nvGrpSpPr>
        <p:grpSpPr>
          <a:xfrm>
            <a:off x="495345" y="8092110"/>
            <a:ext cx="6569311" cy="1719590"/>
            <a:chOff x="0" y="-28575"/>
            <a:chExt cx="4963836" cy="2292786"/>
          </a:xfrm>
        </p:grpSpPr>
        <p:sp>
          <p:nvSpPr>
            <p:cNvPr id="16" name="TextBox 16"/>
            <p:cNvSpPr txBox="1"/>
            <p:nvPr/>
          </p:nvSpPr>
          <p:spPr>
            <a:xfrm>
              <a:off x="0" y="-28575"/>
              <a:ext cx="4963836" cy="245322"/>
            </a:xfrm>
            <a:prstGeom prst="rect">
              <a:avLst/>
            </a:prstGeom>
          </p:spPr>
          <p:txBody>
            <a:bodyPr lIns="0" tIns="0" rIns="0" bIns="0" rtlCol="0" anchor="t">
              <a:spAutoFit/>
            </a:bodyPr>
            <a:lstStyle/>
            <a:p>
              <a:pPr marL="237491" lvl="1" indent="-118745" algn="l">
                <a:lnSpc>
                  <a:spcPts val="1540"/>
                </a:lnSpc>
                <a:buFont typeface="Arial"/>
                <a:buChar char="•"/>
              </a:pPr>
              <a:r>
                <a:rPr lang="en-US" sz="1100" b="1" dirty="0">
                  <a:solidFill>
                    <a:srgbClr val="000000"/>
                  </a:solidFill>
                  <a:latin typeface="Lato Bold"/>
                  <a:ea typeface="Lato Bold"/>
                  <a:cs typeface="Lato Bold"/>
                  <a:sym typeface="Lato Bold"/>
                </a:rPr>
                <a:t>Ongoing Improvement Programs:</a:t>
              </a:r>
            </a:p>
          </p:txBody>
        </p:sp>
        <p:sp>
          <p:nvSpPr>
            <p:cNvPr id="17" name="TextBox 17"/>
            <p:cNvSpPr txBox="1"/>
            <p:nvPr/>
          </p:nvSpPr>
          <p:spPr>
            <a:xfrm>
              <a:off x="306687" y="338983"/>
              <a:ext cx="4657149" cy="1925228"/>
            </a:xfrm>
            <a:prstGeom prst="rect">
              <a:avLst/>
            </a:prstGeom>
          </p:spPr>
          <p:txBody>
            <a:bodyPr lIns="0" tIns="0" rIns="0" bIns="0" rtlCol="0" anchor="t">
              <a:spAutoFit/>
            </a:bodyPr>
            <a:lstStyle/>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Weekly Audit Dose: Regular updates reinforcing key audit concepts.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Audit Pop-Ups: Focused guidance on critical audit areas.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Quarterly Review Communications (QRCs): Addressing recurring observations and offering guidance for improvement.</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Monthly Audit Quiz: Engaging quizzes to test understanding of updates and best practices.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Probing Ethics: Quizzes to enhance knowledge of the firm’s ethical framework.</a:t>
              </a:r>
            </a:p>
          </p:txBody>
        </p:sp>
      </p:grpSp>
      <p:sp>
        <p:nvSpPr>
          <p:cNvPr id="5" name="Freeform 6">
            <a:extLst>
              <a:ext uri="{FF2B5EF4-FFF2-40B4-BE49-F238E27FC236}">
                <a16:creationId xmlns:a16="http://schemas.microsoft.com/office/drawing/2014/main" id="{A16D93B5-E986-5034-9F85-38B46FAAE517}"/>
              </a:ext>
            </a:extLst>
          </p:cNvPr>
          <p:cNvSpPr/>
          <p:nvPr/>
        </p:nvSpPr>
        <p:spPr>
          <a:xfrm rot="5400000" flipV="1">
            <a:off x="3296765" y="3923188"/>
            <a:ext cx="4849174" cy="2971799"/>
          </a:xfrm>
          <a:custGeom>
            <a:avLst/>
            <a:gdLst/>
            <a:ahLst/>
            <a:cxnLst/>
            <a:rect l="l" t="t" r="r" b="b"/>
            <a:pathLst>
              <a:path w="2799247" h="2482274">
                <a:moveTo>
                  <a:pt x="0" y="0"/>
                </a:moveTo>
                <a:lnTo>
                  <a:pt x="2799247" y="0"/>
                </a:lnTo>
                <a:lnTo>
                  <a:pt x="2799247" y="2482274"/>
                </a:lnTo>
                <a:lnTo>
                  <a:pt x="0" y="2482274"/>
                </a:lnTo>
                <a:lnTo>
                  <a:pt x="0" y="0"/>
                </a:lnTo>
                <a:close/>
              </a:path>
            </a:pathLst>
          </a:custGeom>
          <a:blipFill>
            <a:blip r:embed="rId4"/>
            <a:stretch>
              <a:fillRect l="-421" t="-14165" r="-11610" b="-7629"/>
            </a:stretch>
          </a:blipFill>
        </p:spPr>
        <p:txBody>
          <a:bodyPr/>
          <a:lstStyle/>
          <a:p>
            <a:endParaRPr lang="en-IN"/>
          </a:p>
        </p:txBody>
      </p:sp>
      <p:sp>
        <p:nvSpPr>
          <p:cNvPr id="6" name="TextBox 16">
            <a:extLst>
              <a:ext uri="{FF2B5EF4-FFF2-40B4-BE49-F238E27FC236}">
                <a16:creationId xmlns:a16="http://schemas.microsoft.com/office/drawing/2014/main" id="{48C1E08E-E6C0-7161-EB53-1F1716F58FFC}"/>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27</a:t>
            </a:fld>
            <a:endParaRPr lang="en-US" sz="999" b="1" dirty="0">
              <a:solidFill>
                <a:srgbClr val="A6A6A6"/>
              </a:solidFill>
              <a:latin typeface="Lato"/>
              <a:ea typeface="Lato"/>
              <a:cs typeface="Lato"/>
              <a:sym typeface="Lato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7350" y="3916580"/>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95345" y="4691819"/>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TextBox 6"/>
          <p:cNvSpPr txBox="1"/>
          <p:nvPr/>
        </p:nvSpPr>
        <p:spPr>
          <a:xfrm>
            <a:off x="495345" y="451757"/>
            <a:ext cx="3429604" cy="7626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Digital Learning Platforms</a:t>
            </a:r>
          </a:p>
          <a:p>
            <a:pPr algn="l">
              <a:lnSpc>
                <a:spcPts val="1540"/>
              </a:lnSpc>
            </a:pPr>
            <a:r>
              <a:rPr lang="en-US" sz="1100" dirty="0">
                <a:solidFill>
                  <a:srgbClr val="000000"/>
                </a:solidFill>
                <a:latin typeface="Lato"/>
                <a:ea typeface="Lato"/>
                <a:cs typeface="Lato"/>
                <a:sym typeface="Lato"/>
              </a:rPr>
              <a:t>To streamline access to quality education, we leverage:</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1.  </a:t>
            </a:r>
            <a:r>
              <a:rPr lang="en-US" sz="1100" dirty="0" err="1">
                <a:solidFill>
                  <a:srgbClr val="000000"/>
                </a:solidFill>
                <a:latin typeface="Lato"/>
                <a:ea typeface="Lato"/>
                <a:cs typeface="Lato"/>
                <a:sym typeface="Lato"/>
              </a:rPr>
              <a:t>Prolaera</a:t>
            </a:r>
            <a:r>
              <a:rPr lang="en-US" sz="1100" dirty="0">
                <a:solidFill>
                  <a:srgbClr val="000000"/>
                </a:solidFill>
                <a:latin typeface="Lato"/>
                <a:ea typeface="Lato"/>
                <a:cs typeface="Lato"/>
                <a:sym typeface="Lato"/>
              </a:rPr>
              <a:t> Learning Management System:</a:t>
            </a:r>
          </a:p>
        </p:txBody>
      </p:sp>
      <p:sp>
        <p:nvSpPr>
          <p:cNvPr id="7" name="TextBox 7"/>
          <p:cNvSpPr txBox="1"/>
          <p:nvPr/>
        </p:nvSpPr>
        <p:spPr>
          <a:xfrm>
            <a:off x="702356" y="1215185"/>
            <a:ext cx="3217708" cy="901849"/>
          </a:xfrm>
          <a:prstGeom prst="rect">
            <a:avLst/>
          </a:prstGeom>
        </p:spPr>
        <p:txBody>
          <a:bodyPr lIns="0" tIns="0" rIns="0" bIns="0" rtlCol="0" anchor="t">
            <a:spAutoFit/>
          </a:bodyPr>
          <a:lstStyle/>
          <a:p>
            <a:pPr marL="237491" lvl="1" indent="-118745" algn="l">
              <a:lnSpc>
                <a:spcPts val="1870"/>
              </a:lnSpc>
              <a:buFont typeface="Arial"/>
              <a:buChar char="•"/>
            </a:pPr>
            <a:r>
              <a:rPr lang="en-US" sz="1100" dirty="0">
                <a:solidFill>
                  <a:srgbClr val="000000"/>
                </a:solidFill>
                <a:latin typeface="Lato"/>
                <a:ea typeface="Lato"/>
                <a:cs typeface="Lato"/>
                <a:sym typeface="Lato"/>
              </a:rPr>
              <a:t>Tracks individual progress on CPE requirements.</a:t>
            </a:r>
          </a:p>
          <a:p>
            <a:pPr marL="237491" lvl="1" indent="-118745" algn="l">
              <a:lnSpc>
                <a:spcPts val="1870"/>
              </a:lnSpc>
              <a:buFont typeface="Arial"/>
              <a:buChar char="•"/>
            </a:pPr>
            <a:r>
              <a:rPr lang="en-US" sz="1100" dirty="0">
                <a:solidFill>
                  <a:srgbClr val="000000"/>
                </a:solidFill>
                <a:latin typeface="Lato"/>
                <a:ea typeface="Lato"/>
                <a:cs typeface="Lato"/>
                <a:sym typeface="Lato"/>
              </a:rPr>
              <a:t>Facilitates mobile-friendly, on-demand learning.</a:t>
            </a:r>
          </a:p>
          <a:p>
            <a:pPr marL="237491" lvl="1" indent="-118745" algn="l">
              <a:lnSpc>
                <a:spcPts val="1870"/>
              </a:lnSpc>
              <a:buFont typeface="Arial"/>
              <a:buChar char="•"/>
            </a:pPr>
            <a:r>
              <a:rPr lang="en-US" sz="1100" dirty="0">
                <a:solidFill>
                  <a:srgbClr val="000000"/>
                </a:solidFill>
                <a:latin typeface="Lato"/>
                <a:ea typeface="Lato"/>
                <a:cs typeface="Lato"/>
                <a:sym typeface="Lato"/>
              </a:rPr>
              <a:t>Provides real-time dashboards for performance monitoring.</a:t>
            </a:r>
          </a:p>
        </p:txBody>
      </p:sp>
      <p:sp>
        <p:nvSpPr>
          <p:cNvPr id="8" name="TextBox 8"/>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0" name="TextBox 10"/>
          <p:cNvSpPr txBox="1"/>
          <p:nvPr/>
        </p:nvSpPr>
        <p:spPr>
          <a:xfrm>
            <a:off x="495345" y="3843726"/>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Staying ahead with the latest tools and information</a:t>
            </a:r>
          </a:p>
        </p:txBody>
      </p:sp>
      <p:sp>
        <p:nvSpPr>
          <p:cNvPr id="11" name="TextBox 11"/>
          <p:cNvSpPr txBox="1"/>
          <p:nvPr/>
        </p:nvSpPr>
        <p:spPr>
          <a:xfrm>
            <a:off x="495345" y="4830371"/>
            <a:ext cx="6559955" cy="5214184"/>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KNAV provides professionals with access to a comprehensive suite of updated reference libraries and technical helplines, including:</a:t>
            </a:r>
          </a:p>
          <a:p>
            <a:pPr algn="l">
              <a:lnSpc>
                <a:spcPts val="1540"/>
              </a:lnSpc>
            </a:pPr>
            <a:endParaRPr lang="en-US" sz="1100" dirty="0">
              <a:solidFill>
                <a:srgbClr val="000000"/>
              </a:solidFill>
              <a:latin typeface="Lato"/>
              <a:ea typeface="Lato"/>
              <a:cs typeface="Lato"/>
              <a:sym typeface="Lato"/>
            </a:endParaRP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EP-100 Code of Professional Conduct and Ethics</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EP-200 Anti Money Laundering and Countering the Financing of Terrorism – Requirements and Guidelines Professional Accountants in Singapore</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Accounting Standards Council Singapore (ASC) pronouncements and interpretations, including original pronouncements and amended pronouncements.</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ISCA audit and assurance resources</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MAS rules and regulations.</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PCAOB audit guide.</a:t>
            </a:r>
          </a:p>
          <a:p>
            <a:pPr marL="347346" lvl="1" indent="-228600" algn="l">
              <a:lnSpc>
                <a:spcPts val="1540"/>
              </a:lnSpc>
              <a:spcAft>
                <a:spcPts val="400"/>
              </a:spcAft>
              <a:buFont typeface="+mj-lt"/>
              <a:buAutoNum type="arabicPeriod"/>
            </a:pPr>
            <a:r>
              <a:rPr lang="en-US" sz="1100" dirty="0" err="1">
                <a:solidFill>
                  <a:srgbClr val="000000"/>
                </a:solidFill>
                <a:latin typeface="Lato"/>
                <a:ea typeface="Lato"/>
                <a:cs typeface="Lato"/>
                <a:sym typeface="Lato"/>
              </a:rPr>
              <a:t>Allinial</a:t>
            </a:r>
            <a:r>
              <a:rPr lang="en-US" sz="1100" dirty="0">
                <a:solidFill>
                  <a:srgbClr val="000000"/>
                </a:solidFill>
                <a:latin typeface="Lato"/>
                <a:ea typeface="Lato"/>
                <a:cs typeface="Lato"/>
                <a:sym typeface="Lato"/>
              </a:rPr>
              <a:t> Global Knowledge Connect</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E&amp;Y Accounting and E&amp;Y Tax part of the </a:t>
            </a:r>
            <a:r>
              <a:rPr lang="en-US" sz="1100" dirty="0" err="1">
                <a:solidFill>
                  <a:srgbClr val="000000"/>
                </a:solidFill>
                <a:latin typeface="Lato"/>
                <a:ea typeface="Lato"/>
                <a:cs typeface="Lato"/>
                <a:sym typeface="Lato"/>
              </a:rPr>
              <a:t>Allinial</a:t>
            </a:r>
            <a:r>
              <a:rPr lang="en-US" sz="1100" dirty="0">
                <a:solidFill>
                  <a:srgbClr val="000000"/>
                </a:solidFill>
                <a:latin typeface="Lato"/>
                <a:ea typeface="Lato"/>
                <a:cs typeface="Lato"/>
                <a:sym typeface="Lato"/>
              </a:rPr>
              <a:t> Global website (Technical Research Tool)</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PPC management letter comments - operations and internal control and expense reduction recommendations</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Surgent Accounting and Financial Education (Surgent CPE) – trainings on accounting and auditing, business and industry, ethics, financial planning, personal development, taxes, and practice management.</a:t>
            </a:r>
          </a:p>
          <a:p>
            <a:pPr marL="347346" lvl="1" indent="-228600" algn="l">
              <a:lnSpc>
                <a:spcPts val="1540"/>
              </a:lnSpc>
              <a:spcAft>
                <a:spcPts val="400"/>
              </a:spcAft>
              <a:buFont typeface="+mj-lt"/>
              <a:buAutoNum type="arabicPeriod"/>
            </a:pPr>
            <a:r>
              <a:rPr lang="en-US" sz="1100" dirty="0">
                <a:solidFill>
                  <a:srgbClr val="000000"/>
                </a:solidFill>
                <a:latin typeface="Lato"/>
                <a:ea typeface="Lato"/>
                <a:cs typeface="Lato"/>
                <a:sym typeface="Lato"/>
              </a:rPr>
              <a:t>Lorman Education Services (Lorman) – trainings on accounting, tax, financial services, business skills, personal development, legal, healthcare industry, construction industry, and other sectors.</a:t>
            </a:r>
          </a:p>
          <a:p>
            <a:pPr marL="347346" lvl="1" indent="-228600" algn="l">
              <a:lnSpc>
                <a:spcPts val="1540"/>
              </a:lnSpc>
              <a:spcAft>
                <a:spcPts val="400"/>
              </a:spcAft>
              <a:buFont typeface="+mj-lt"/>
              <a:buAutoNum type="arabicPeriod"/>
            </a:pPr>
            <a:r>
              <a:rPr lang="en-US" sz="1100" dirty="0" err="1">
                <a:solidFill>
                  <a:srgbClr val="000000"/>
                </a:solidFill>
                <a:latin typeface="Lato"/>
                <a:ea typeface="Lato"/>
                <a:cs typeface="Lato"/>
                <a:sym typeface="Lato"/>
              </a:rPr>
              <a:t>Greentick</a:t>
            </a:r>
            <a:r>
              <a:rPr lang="en-US" sz="1100" dirty="0">
                <a:solidFill>
                  <a:srgbClr val="000000"/>
                </a:solidFill>
                <a:latin typeface="Lato"/>
                <a:ea typeface="Lato"/>
                <a:cs typeface="Lato"/>
                <a:sym typeface="Lato"/>
              </a:rPr>
              <a:t> Technical Resources - Accounting &amp; Ind-AS Platform, encompassing Editorial Insights, Audit Checklists, Accounting Matters Compilation, and other details.</a:t>
            </a:r>
          </a:p>
          <a:p>
            <a:pPr algn="l">
              <a:lnSpc>
                <a:spcPts val="1540"/>
              </a:lnSpc>
            </a:pPr>
            <a:r>
              <a:rPr lang="en-US" sz="1100" dirty="0">
                <a:solidFill>
                  <a:srgbClr val="000000"/>
                </a:solidFill>
                <a:latin typeface="Lato"/>
                <a:ea typeface="Lato"/>
                <a:cs typeface="Lato"/>
                <a:sym typeface="Lato"/>
              </a:rPr>
              <a:t>These resources equip our teams with the knowledge required to address complex professional challenges and deliver value to clients.</a:t>
            </a:r>
          </a:p>
        </p:txBody>
      </p:sp>
      <p:sp>
        <p:nvSpPr>
          <p:cNvPr id="12" name="TextBox 12"/>
          <p:cNvSpPr txBox="1"/>
          <p:nvPr/>
        </p:nvSpPr>
        <p:spPr>
          <a:xfrm>
            <a:off x="495345" y="2228611"/>
            <a:ext cx="3424719" cy="1213089"/>
          </a:xfrm>
          <a:prstGeom prst="rect">
            <a:avLst/>
          </a:prstGeom>
        </p:spPr>
        <p:txBody>
          <a:bodyPr lIns="0" tIns="0" rIns="0" bIns="0" rtlCol="0" anchor="t">
            <a:spAutoFit/>
          </a:bodyPr>
          <a:lstStyle/>
          <a:p>
            <a:pPr algn="l">
              <a:lnSpc>
                <a:spcPts val="1540"/>
              </a:lnSpc>
              <a:spcAft>
                <a:spcPts val="600"/>
              </a:spcAft>
            </a:pPr>
            <a:r>
              <a:rPr lang="en-US" sz="1100" dirty="0">
                <a:solidFill>
                  <a:srgbClr val="000000"/>
                </a:solidFill>
                <a:latin typeface="Lato"/>
                <a:ea typeface="Lato"/>
                <a:cs typeface="Lato"/>
                <a:sym typeface="Lato"/>
              </a:rPr>
              <a:t>2.  Surgent CPE: Offers diverse training topics, including ethics, personal development, and tax regulations.</a:t>
            </a:r>
          </a:p>
          <a:p>
            <a:pPr algn="l">
              <a:lnSpc>
                <a:spcPts val="1540"/>
              </a:lnSpc>
              <a:spcAft>
                <a:spcPts val="600"/>
              </a:spcAft>
            </a:pPr>
            <a:r>
              <a:rPr lang="en-US" sz="1100" dirty="0">
                <a:solidFill>
                  <a:srgbClr val="000000"/>
                </a:solidFill>
                <a:latin typeface="Lato"/>
                <a:ea typeface="Lato"/>
                <a:cs typeface="Lato"/>
                <a:sym typeface="Lato"/>
              </a:rPr>
              <a:t>3.  Lorman Education Services: Expands non-technical training options, covering sectors like healthcare, legal, and construction.</a:t>
            </a:r>
          </a:p>
        </p:txBody>
      </p:sp>
      <p:sp>
        <p:nvSpPr>
          <p:cNvPr id="5" name="Freeform 5">
            <a:extLst>
              <a:ext uri="{FF2B5EF4-FFF2-40B4-BE49-F238E27FC236}">
                <a16:creationId xmlns:a16="http://schemas.microsoft.com/office/drawing/2014/main" id="{69AB0FDB-AB4E-B7FB-27B5-DD8D77BAB3FE}"/>
              </a:ext>
            </a:extLst>
          </p:cNvPr>
          <p:cNvSpPr/>
          <p:nvPr/>
        </p:nvSpPr>
        <p:spPr>
          <a:xfrm>
            <a:off x="4209183" y="480332"/>
            <a:ext cx="2846116" cy="2961367"/>
          </a:xfrm>
          <a:custGeom>
            <a:avLst/>
            <a:gdLst/>
            <a:ahLst/>
            <a:cxnLst/>
            <a:rect l="l" t="t" r="r" b="b"/>
            <a:pathLst>
              <a:path w="2846116" h="3293126">
                <a:moveTo>
                  <a:pt x="0" y="0"/>
                </a:moveTo>
                <a:lnTo>
                  <a:pt x="2846117" y="0"/>
                </a:lnTo>
                <a:lnTo>
                  <a:pt x="2846117" y="3293126"/>
                </a:lnTo>
                <a:lnTo>
                  <a:pt x="0" y="3293126"/>
                </a:lnTo>
                <a:lnTo>
                  <a:pt x="0" y="0"/>
                </a:lnTo>
                <a:close/>
              </a:path>
            </a:pathLst>
          </a:custGeom>
          <a:blipFill>
            <a:blip r:embed="rId4"/>
            <a:stretch>
              <a:fillRect l="-28532" r="-45134"/>
            </a:stretch>
          </a:blipFill>
        </p:spPr>
        <p:txBody>
          <a:bodyPr/>
          <a:lstStyle/>
          <a:p>
            <a:endParaRPr lang="en-IN"/>
          </a:p>
        </p:txBody>
      </p:sp>
      <p:sp>
        <p:nvSpPr>
          <p:cNvPr id="13" name="TextBox 16">
            <a:extLst>
              <a:ext uri="{FF2B5EF4-FFF2-40B4-BE49-F238E27FC236}">
                <a16:creationId xmlns:a16="http://schemas.microsoft.com/office/drawing/2014/main" id="{262C4EBD-6373-C2DE-CAF3-D11DB0B373DF}"/>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28</a:t>
            </a:fld>
            <a:endParaRPr lang="en-US" sz="999" b="1" dirty="0">
              <a:solidFill>
                <a:srgbClr val="A6A6A6"/>
              </a:solidFill>
              <a:latin typeface="Lato"/>
              <a:ea typeface="Lato"/>
              <a:cs typeface="Lato"/>
              <a:sym typeface="Lato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7994" y="3241456"/>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95345" y="4011176"/>
            <a:ext cx="6559955" cy="0"/>
          </a:xfrm>
          <a:prstGeom prst="line">
            <a:avLst/>
          </a:prstGeom>
          <a:ln w="9525" cap="flat">
            <a:solidFill>
              <a:srgbClr val="0197F6"/>
            </a:solidFill>
            <a:prstDash val="solid"/>
            <a:headEnd type="none" w="sm" len="sm"/>
            <a:tailEnd type="none" w="sm" len="sm"/>
          </a:ln>
        </p:spPr>
        <p:txBody>
          <a:bodyPr/>
          <a:lstStyle/>
          <a:p>
            <a:endParaRPr lang="en-IN"/>
          </a:p>
        </p:txBody>
      </p:sp>
      <p:grpSp>
        <p:nvGrpSpPr>
          <p:cNvPr id="4" name="Group 4"/>
          <p:cNvGrpSpPr/>
          <p:nvPr/>
        </p:nvGrpSpPr>
        <p:grpSpPr>
          <a:xfrm>
            <a:off x="495345" y="7278807"/>
            <a:ext cx="6559563" cy="2695944"/>
            <a:chOff x="0" y="0"/>
            <a:chExt cx="8746084" cy="3594592"/>
          </a:xfrm>
        </p:grpSpPr>
        <p:sp>
          <p:nvSpPr>
            <p:cNvPr id="5" name="TextBox 5"/>
            <p:cNvSpPr txBox="1"/>
            <p:nvPr/>
          </p:nvSpPr>
          <p:spPr>
            <a:xfrm>
              <a:off x="0" y="1317270"/>
              <a:ext cx="8746084" cy="2277322"/>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Mandatory CPE Compliance</a:t>
              </a:r>
            </a:p>
            <a:p>
              <a:pPr algn="l">
                <a:lnSpc>
                  <a:spcPts val="1540"/>
                </a:lnSpc>
              </a:pPr>
              <a:r>
                <a:rPr lang="en-US" sz="1100" dirty="0">
                  <a:solidFill>
                    <a:srgbClr val="000000"/>
                  </a:solidFill>
                  <a:latin typeface="Lato"/>
                  <a:ea typeface="Lato"/>
                  <a:cs typeface="Lato"/>
                  <a:sym typeface="Lato"/>
                </a:rPr>
                <a:t>We ensure that our professionals meet the CPE requirements set by industry bodies. Training completion is tracked through automated systems, ensuring full compliance. CPE Express provides access to an extensive range of online courses covering technical and non-technical topics.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Performance-Driven Training</a:t>
              </a:r>
            </a:p>
            <a:p>
              <a:pPr algn="l">
                <a:lnSpc>
                  <a:spcPts val="1540"/>
                </a:lnSpc>
              </a:pPr>
              <a:r>
                <a:rPr lang="en-US" sz="1100" dirty="0">
                  <a:solidFill>
                    <a:srgbClr val="000000"/>
                  </a:solidFill>
                  <a:latin typeface="Lato"/>
                  <a:ea typeface="Lato"/>
                  <a:cs typeface="Lato"/>
                  <a:sym typeface="Lato"/>
                </a:rPr>
                <a:t>The completion of required training hours is a critical component of performance evaluations. Professionals who fail to meet training requirements face potential impacts on appraisals and compensation.</a:t>
              </a:r>
            </a:p>
          </p:txBody>
        </p:sp>
        <p:sp>
          <p:nvSpPr>
            <p:cNvPr id="6" name="TextBox 6"/>
            <p:cNvSpPr txBox="1"/>
            <p:nvPr/>
          </p:nvSpPr>
          <p:spPr>
            <a:xfrm>
              <a:off x="0" y="0"/>
              <a:ext cx="7762887"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Ensuring the highest standards of learning</a:t>
              </a:r>
            </a:p>
          </p:txBody>
        </p:sp>
        <p:sp>
          <p:nvSpPr>
            <p:cNvPr id="7" name="Freeform 7"/>
            <p:cNvSpPr/>
            <p:nvPr/>
          </p:nvSpPr>
          <p:spPr>
            <a:xfrm>
              <a:off x="8110536"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8" name="AutoShape 8"/>
            <p:cNvSpPr/>
            <p:nvPr/>
          </p:nvSpPr>
          <p:spPr>
            <a:xfrm>
              <a:off x="0" y="1123009"/>
              <a:ext cx="8733609"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9" name="AutoShape 9"/>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10" name="Freeform 10"/>
          <p:cNvSpPr/>
          <p:nvPr/>
        </p:nvSpPr>
        <p:spPr>
          <a:xfrm>
            <a:off x="0" y="-10241"/>
            <a:ext cx="7556500" cy="2855026"/>
          </a:xfrm>
          <a:custGeom>
            <a:avLst/>
            <a:gdLst/>
            <a:ahLst/>
            <a:cxnLst/>
            <a:rect l="l" t="t" r="r" b="b"/>
            <a:pathLst>
              <a:path w="6559563" h="2478359">
                <a:moveTo>
                  <a:pt x="0" y="0"/>
                </a:moveTo>
                <a:lnTo>
                  <a:pt x="6559563" y="0"/>
                </a:lnTo>
                <a:lnTo>
                  <a:pt x="6559563" y="2478359"/>
                </a:lnTo>
                <a:lnTo>
                  <a:pt x="0" y="2478359"/>
                </a:lnTo>
                <a:lnTo>
                  <a:pt x="0" y="0"/>
                </a:lnTo>
                <a:close/>
              </a:path>
            </a:pathLst>
          </a:custGeom>
          <a:blipFill>
            <a:blip r:embed="rId4"/>
            <a:stretch>
              <a:fillRect t="-55553" b="-21116"/>
            </a:stretch>
          </a:blipFill>
        </p:spPr>
        <p:txBody>
          <a:bodyPr/>
          <a:lstStyle/>
          <a:p>
            <a:endParaRPr lang="en-IN"/>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3" name="TextBox 13"/>
          <p:cNvSpPr txBox="1"/>
          <p:nvPr/>
        </p:nvSpPr>
        <p:spPr>
          <a:xfrm>
            <a:off x="495345" y="4149728"/>
            <a:ext cx="6569311" cy="13341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Non-Technical Skills Development</a:t>
            </a:r>
          </a:p>
          <a:p>
            <a:pPr algn="l">
              <a:lnSpc>
                <a:spcPts val="1540"/>
              </a:lnSpc>
            </a:pPr>
            <a:r>
              <a:rPr lang="en-US" sz="1100" dirty="0">
                <a:solidFill>
                  <a:srgbClr val="000000"/>
                </a:solidFill>
                <a:latin typeface="Lato"/>
                <a:ea typeface="Lato"/>
                <a:cs typeface="Lato"/>
                <a:sym typeface="Lato"/>
              </a:rPr>
              <a:t>We recognize that non-technical skills are essential for professional growth. As part of our commitment to holistic development, we mandate 10 hours of annual training in areas such as:</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buFont typeface="Arial"/>
              <a:buChar char="•"/>
            </a:pPr>
            <a:r>
              <a:rPr lang="en-US" sz="1100" dirty="0">
                <a:solidFill>
                  <a:srgbClr val="000000"/>
                </a:solidFill>
                <a:latin typeface="Lato"/>
                <a:ea typeface="Lato"/>
                <a:cs typeface="Lato"/>
                <a:sym typeface="Lato"/>
              </a:rPr>
              <a:t>Communication and leadership skills.</a:t>
            </a:r>
          </a:p>
          <a:p>
            <a:pPr marL="237491" lvl="1" indent="-118745" algn="l">
              <a:lnSpc>
                <a:spcPts val="1540"/>
              </a:lnSpc>
              <a:buFont typeface="Arial"/>
              <a:buChar char="•"/>
            </a:pPr>
            <a:r>
              <a:rPr lang="en-US" sz="1100" dirty="0">
                <a:solidFill>
                  <a:srgbClr val="000000"/>
                </a:solidFill>
                <a:latin typeface="Lato"/>
                <a:ea typeface="Lato"/>
                <a:cs typeface="Lato"/>
                <a:sym typeface="Lato"/>
              </a:rPr>
              <a:t>IT security awareness and compliance.</a:t>
            </a:r>
          </a:p>
          <a:p>
            <a:pPr marL="237491" lvl="1" indent="-118745" algn="l">
              <a:lnSpc>
                <a:spcPts val="1540"/>
              </a:lnSpc>
              <a:buFont typeface="Arial"/>
              <a:buChar char="•"/>
            </a:pPr>
            <a:r>
              <a:rPr lang="en-US" sz="1100" dirty="0">
                <a:solidFill>
                  <a:srgbClr val="000000"/>
                </a:solidFill>
                <a:latin typeface="Lato"/>
                <a:ea typeface="Lato"/>
                <a:cs typeface="Lato"/>
                <a:sym typeface="Lato"/>
              </a:rPr>
              <a:t>Personal development and project management.</a:t>
            </a:r>
          </a:p>
        </p:txBody>
      </p:sp>
      <p:sp>
        <p:nvSpPr>
          <p:cNvPr id="14" name="TextBox 14"/>
          <p:cNvSpPr txBox="1"/>
          <p:nvPr/>
        </p:nvSpPr>
        <p:spPr>
          <a:xfrm>
            <a:off x="495345" y="5668053"/>
            <a:ext cx="6569311" cy="114363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Our L&amp;D team curates a learning calendar to ensure access to high-quality non-technical training, either through in-house sessions or external platforms.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Client-Centric Training Focus</a:t>
            </a:r>
          </a:p>
          <a:p>
            <a:pPr algn="l">
              <a:lnSpc>
                <a:spcPts val="1540"/>
              </a:lnSpc>
            </a:pPr>
            <a:r>
              <a:rPr lang="en-US" sz="1100" dirty="0">
                <a:solidFill>
                  <a:srgbClr val="000000"/>
                </a:solidFill>
                <a:latin typeface="Lato"/>
                <a:ea typeface="Lato"/>
                <a:cs typeface="Lato"/>
                <a:sym typeface="Lato"/>
              </a:rPr>
              <a:t>Our L&amp;D strategy emphasizes the importance of understanding client needs. By integrating real-world scenarios, our training equips professionals to deliver customized and effective solutions for clients.</a:t>
            </a:r>
          </a:p>
        </p:txBody>
      </p:sp>
      <p:sp>
        <p:nvSpPr>
          <p:cNvPr id="15" name="TextBox 15"/>
          <p:cNvSpPr txBox="1"/>
          <p:nvPr/>
        </p:nvSpPr>
        <p:spPr>
          <a:xfrm>
            <a:off x="495345" y="3168602"/>
            <a:ext cx="5831913"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Beyond technical skills: developing the whole professional</a:t>
            </a:r>
          </a:p>
        </p:txBody>
      </p:sp>
      <p:sp>
        <p:nvSpPr>
          <p:cNvPr id="16" name="TextBox 16">
            <a:extLst>
              <a:ext uri="{FF2B5EF4-FFF2-40B4-BE49-F238E27FC236}">
                <a16:creationId xmlns:a16="http://schemas.microsoft.com/office/drawing/2014/main" id="{2C758CC4-BCB6-B093-E6A5-8A61948F96AD}"/>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29</a:t>
            </a:fld>
            <a:endParaRPr lang="en-US" sz="999" b="1" dirty="0">
              <a:solidFill>
                <a:srgbClr val="A6A6A6"/>
              </a:solidFill>
              <a:latin typeface="Lato"/>
              <a:ea typeface="Lato"/>
              <a:cs typeface="Lato"/>
              <a:sym typeface="Lat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97F6"/>
        </a:solidFill>
        <a:effectLst/>
      </p:bgPr>
    </p:bg>
    <p:spTree>
      <p:nvGrpSpPr>
        <p:cNvPr id="1" name=""/>
        <p:cNvGrpSpPr/>
        <p:nvPr/>
      </p:nvGrpSpPr>
      <p:grpSpPr>
        <a:xfrm>
          <a:off x="0" y="0"/>
          <a:ext cx="0" cy="0"/>
          <a:chOff x="0" y="0"/>
          <a:chExt cx="0" cy="0"/>
        </a:xfrm>
      </p:grpSpPr>
      <p:sp>
        <p:nvSpPr>
          <p:cNvPr id="2" name="TextBox 2"/>
          <p:cNvSpPr txBox="1"/>
          <p:nvPr/>
        </p:nvSpPr>
        <p:spPr>
          <a:xfrm>
            <a:off x="485989" y="533614"/>
            <a:ext cx="6548599" cy="330150"/>
          </a:xfrm>
          <a:prstGeom prst="rect">
            <a:avLst/>
          </a:prstGeom>
        </p:spPr>
        <p:txBody>
          <a:bodyPr lIns="0" tIns="0" rIns="0" bIns="0" rtlCol="0" anchor="t">
            <a:spAutoFit/>
          </a:bodyPr>
          <a:lstStyle/>
          <a:p>
            <a:pPr algn="l">
              <a:lnSpc>
                <a:spcPts val="2499"/>
              </a:lnSpc>
            </a:pPr>
            <a:r>
              <a:rPr lang="en-US" sz="2499" b="1">
                <a:solidFill>
                  <a:srgbClr val="FFFFFF"/>
                </a:solidFill>
                <a:latin typeface="Lato Bold"/>
                <a:ea typeface="Lato Bold"/>
                <a:cs typeface="Lato Bold"/>
                <a:sym typeface="Lato Bold"/>
              </a:rPr>
              <a:t>Table of Contents</a:t>
            </a:r>
          </a:p>
        </p:txBody>
      </p:sp>
      <p:sp>
        <p:nvSpPr>
          <p:cNvPr id="3" name="AutoShape 3"/>
          <p:cNvSpPr/>
          <p:nvPr/>
        </p:nvSpPr>
        <p:spPr>
          <a:xfrm flipV="1">
            <a:off x="485989" y="976008"/>
            <a:ext cx="6548599" cy="0"/>
          </a:xfrm>
          <a:prstGeom prst="line">
            <a:avLst/>
          </a:prstGeom>
          <a:ln w="9525" cap="flat">
            <a:solidFill>
              <a:srgbClr val="FFFFFF"/>
            </a:solidFill>
            <a:prstDash val="solid"/>
            <a:headEnd type="none" w="sm" len="sm"/>
            <a:tailEnd type="none" w="sm" len="sm"/>
          </a:ln>
        </p:spPr>
        <p:txBody>
          <a:bodyPr/>
          <a:lstStyle/>
          <a:p>
            <a:endParaRPr lang="en-IN"/>
          </a:p>
        </p:txBody>
      </p:sp>
      <p:sp>
        <p:nvSpPr>
          <p:cNvPr id="4" name="TextBox 4"/>
          <p:cNvSpPr txBox="1"/>
          <p:nvPr/>
        </p:nvSpPr>
        <p:spPr>
          <a:xfrm>
            <a:off x="485989" y="1112020"/>
            <a:ext cx="6033533" cy="210820"/>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Monitoring and Enhancing Audit Quality </a:t>
            </a:r>
          </a:p>
        </p:txBody>
      </p:sp>
      <p:sp>
        <p:nvSpPr>
          <p:cNvPr id="5" name="TextBox 5"/>
          <p:cNvSpPr txBox="1"/>
          <p:nvPr/>
        </p:nvSpPr>
        <p:spPr>
          <a:xfrm>
            <a:off x="756000" y="1379990"/>
            <a:ext cx="5763522" cy="1126527"/>
          </a:xfrm>
          <a:prstGeom prst="rect">
            <a:avLst/>
          </a:prstGeom>
        </p:spPr>
        <p:txBody>
          <a:bodyPr lIns="0" tIns="0" rIns="0" bIns="0" rtlCol="0" anchor="t">
            <a:spAutoFit/>
          </a:bodyPr>
          <a:lstStyle/>
          <a:p>
            <a:pPr algn="l">
              <a:lnSpc>
                <a:spcPts val="1760"/>
              </a:lnSpc>
            </a:pPr>
            <a:r>
              <a:rPr lang="en-US" sz="1100" dirty="0">
                <a:solidFill>
                  <a:srgbClr val="FFFFFF"/>
                </a:solidFill>
                <a:latin typeface="Lato"/>
                <a:ea typeface="Lato"/>
                <a:cs typeface="Lato"/>
                <a:sym typeface="Lato"/>
              </a:rPr>
              <a:t>Continuous improvement through monitoring and RCA</a:t>
            </a:r>
          </a:p>
          <a:p>
            <a:pPr algn="l">
              <a:lnSpc>
                <a:spcPts val="1760"/>
              </a:lnSpc>
            </a:pPr>
            <a:r>
              <a:rPr lang="en-US" sz="1100" dirty="0">
                <a:solidFill>
                  <a:srgbClr val="FFFFFF"/>
                </a:solidFill>
                <a:latin typeface="Lato"/>
                <a:ea typeface="Lato"/>
                <a:cs typeface="Lato"/>
                <a:sym typeface="Lato"/>
              </a:rPr>
              <a:t>Strategic Actions To Enhance Audit Quality</a:t>
            </a:r>
          </a:p>
          <a:p>
            <a:pPr algn="l">
              <a:lnSpc>
                <a:spcPts val="1760"/>
              </a:lnSpc>
            </a:pPr>
            <a:r>
              <a:rPr lang="en-US" sz="1100" dirty="0">
                <a:solidFill>
                  <a:srgbClr val="FFFFFF"/>
                </a:solidFill>
                <a:latin typeface="Lato"/>
                <a:ea typeface="Lato"/>
                <a:cs typeface="Lato"/>
                <a:sym typeface="Lato"/>
              </a:rPr>
              <a:t>Monitoring Tools And Frameworks For Audit Quality</a:t>
            </a:r>
          </a:p>
          <a:p>
            <a:pPr algn="l">
              <a:lnSpc>
                <a:spcPts val="1760"/>
              </a:lnSpc>
            </a:pPr>
            <a:r>
              <a:rPr lang="en-US" sz="1100" dirty="0">
                <a:solidFill>
                  <a:srgbClr val="FFFFFF"/>
                </a:solidFill>
                <a:latin typeface="Lato"/>
                <a:ea typeface="Lato"/>
                <a:cs typeface="Lato"/>
                <a:sym typeface="Lato"/>
              </a:rPr>
              <a:t>KNAV International Limited Quality Monitoring</a:t>
            </a:r>
          </a:p>
          <a:p>
            <a:pPr algn="l">
              <a:lnSpc>
                <a:spcPts val="1760"/>
              </a:lnSpc>
            </a:pPr>
            <a:endParaRPr lang="en-US" sz="1100" dirty="0">
              <a:solidFill>
                <a:srgbClr val="FFFFFF"/>
              </a:solidFill>
              <a:latin typeface="Lato"/>
              <a:ea typeface="Lato"/>
              <a:cs typeface="Lato"/>
              <a:sym typeface="Lato"/>
            </a:endParaRPr>
          </a:p>
        </p:txBody>
      </p:sp>
      <p:sp>
        <p:nvSpPr>
          <p:cNvPr id="6" name="Freeform 6"/>
          <p:cNvSpPr/>
          <p:nvPr/>
        </p:nvSpPr>
        <p:spPr>
          <a:xfrm>
            <a:off x="6587994" y="560394"/>
            <a:ext cx="432011" cy="228966"/>
          </a:xfrm>
          <a:custGeom>
            <a:avLst/>
            <a:gdLst/>
            <a:ahLst/>
            <a:cxnLst/>
            <a:rect l="l" t="t" r="r" b="b"/>
            <a:pathLst>
              <a:path w="432011" h="228966">
                <a:moveTo>
                  <a:pt x="0" y="0"/>
                </a:moveTo>
                <a:lnTo>
                  <a:pt x="432012" y="0"/>
                </a:lnTo>
                <a:lnTo>
                  <a:pt x="432012"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7" name="TextBox 7"/>
          <p:cNvSpPr txBox="1"/>
          <p:nvPr/>
        </p:nvSpPr>
        <p:spPr>
          <a:xfrm>
            <a:off x="6519522" y="1052208"/>
            <a:ext cx="535778" cy="210820"/>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31</a:t>
            </a:r>
          </a:p>
        </p:txBody>
      </p:sp>
      <p:sp>
        <p:nvSpPr>
          <p:cNvPr id="8" name="TextBox 8"/>
          <p:cNvSpPr txBox="1"/>
          <p:nvPr/>
        </p:nvSpPr>
        <p:spPr>
          <a:xfrm>
            <a:off x="6519522" y="1379990"/>
            <a:ext cx="535778" cy="895694"/>
          </a:xfrm>
          <a:prstGeom prst="rect">
            <a:avLst/>
          </a:prstGeom>
        </p:spPr>
        <p:txBody>
          <a:bodyPr lIns="0" tIns="0" rIns="0" bIns="0" rtlCol="0" anchor="t">
            <a:spAutoFit/>
          </a:bodyPr>
          <a:lstStyle/>
          <a:p>
            <a:pPr algn="r">
              <a:lnSpc>
                <a:spcPts val="1760"/>
              </a:lnSpc>
            </a:pPr>
            <a:r>
              <a:rPr lang="en-US" sz="1100" dirty="0">
                <a:solidFill>
                  <a:srgbClr val="FFFFFF"/>
                </a:solidFill>
                <a:latin typeface="Lato"/>
                <a:ea typeface="Lato"/>
                <a:cs typeface="Lato"/>
                <a:sym typeface="Lato"/>
              </a:rPr>
              <a:t>31</a:t>
            </a:r>
          </a:p>
          <a:p>
            <a:pPr algn="r">
              <a:lnSpc>
                <a:spcPts val="1760"/>
              </a:lnSpc>
            </a:pPr>
            <a:r>
              <a:rPr lang="en-US" sz="1100" dirty="0">
                <a:solidFill>
                  <a:srgbClr val="FFFFFF"/>
                </a:solidFill>
                <a:latin typeface="Lato"/>
                <a:ea typeface="Lato"/>
                <a:cs typeface="Lato"/>
                <a:sym typeface="Lato"/>
              </a:rPr>
              <a:t>32</a:t>
            </a:r>
          </a:p>
          <a:p>
            <a:pPr algn="r">
              <a:lnSpc>
                <a:spcPts val="1760"/>
              </a:lnSpc>
            </a:pPr>
            <a:r>
              <a:rPr lang="en-US" sz="1100" dirty="0">
                <a:solidFill>
                  <a:srgbClr val="FFFFFF"/>
                </a:solidFill>
                <a:latin typeface="Lato"/>
                <a:ea typeface="Lato"/>
                <a:cs typeface="Lato"/>
                <a:sym typeface="Lato"/>
              </a:rPr>
              <a:t>32</a:t>
            </a:r>
          </a:p>
          <a:p>
            <a:pPr algn="r">
              <a:lnSpc>
                <a:spcPts val="1760"/>
              </a:lnSpc>
            </a:pPr>
            <a:r>
              <a:rPr lang="en-US" sz="1100" dirty="0">
                <a:solidFill>
                  <a:srgbClr val="FFFFFF"/>
                </a:solidFill>
                <a:latin typeface="Lato"/>
                <a:ea typeface="Lato"/>
                <a:cs typeface="Lato"/>
                <a:sym typeface="Lato"/>
              </a:rPr>
              <a:t>34</a:t>
            </a:r>
            <a:endParaRPr lang="en-US" sz="1100" dirty="0">
              <a:solidFill>
                <a:srgbClr val="FFFFFF"/>
              </a:solidFill>
              <a:latin typeface="Lato"/>
              <a:ea typeface="Lato"/>
              <a:cs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3" name="Freeform 3"/>
          <p:cNvSpPr/>
          <p:nvPr/>
        </p:nvSpPr>
        <p:spPr>
          <a:xfrm>
            <a:off x="495345" y="4598679"/>
            <a:ext cx="6559955" cy="5472621"/>
          </a:xfrm>
          <a:custGeom>
            <a:avLst/>
            <a:gdLst/>
            <a:ahLst/>
            <a:cxnLst/>
            <a:rect l="l" t="t" r="r" b="b"/>
            <a:pathLst>
              <a:path w="6559955" h="5472621">
                <a:moveTo>
                  <a:pt x="0" y="0"/>
                </a:moveTo>
                <a:lnTo>
                  <a:pt x="6559955" y="0"/>
                </a:lnTo>
                <a:lnTo>
                  <a:pt x="6559955" y="5472621"/>
                </a:lnTo>
                <a:lnTo>
                  <a:pt x="0" y="5472621"/>
                </a:lnTo>
                <a:lnTo>
                  <a:pt x="0" y="0"/>
                </a:lnTo>
                <a:close/>
              </a:path>
            </a:pathLst>
          </a:custGeom>
          <a:blipFill>
            <a:blip r:embed="rId2"/>
            <a:stretch>
              <a:fillRect l="-45778" t="-16422"/>
            </a:stretch>
          </a:blipFill>
        </p:spPr>
        <p:txBody>
          <a:bodyPr/>
          <a:lstStyle/>
          <a:p>
            <a:endParaRPr lang="en-IN"/>
          </a:p>
        </p:txBody>
      </p:sp>
      <p:sp>
        <p:nvSpPr>
          <p:cNvPr id="4" name="TextBox 4"/>
          <p:cNvSpPr txBox="1"/>
          <p:nvPr/>
        </p:nvSpPr>
        <p:spPr>
          <a:xfrm>
            <a:off x="495345" y="2856529"/>
            <a:ext cx="6569311" cy="15246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Investment in Global Excellence</a:t>
            </a:r>
          </a:p>
          <a:p>
            <a:pPr algn="l">
              <a:lnSpc>
                <a:spcPts val="1540"/>
              </a:lnSpc>
            </a:pPr>
            <a:r>
              <a:rPr lang="en-US" sz="1100" dirty="0">
                <a:solidFill>
                  <a:srgbClr val="000000"/>
                </a:solidFill>
                <a:latin typeface="Lato"/>
                <a:ea typeface="Lato"/>
                <a:cs typeface="Lato"/>
                <a:sym typeface="Lato"/>
              </a:rPr>
              <a:t>KNAV makes substantial investments in global audit methodology and IFRS training, offering tailored sessions for interns and Singapore-focused employees in Mumbai to ensure compliance with international standards.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Our Learning and Development framework reflects our steadfast commitment to fostering talent and upholding excellence. By combining strategic planning, innovative tools, and a culture of continuous improvement, we empower our professionals to navigate both present and future challenges effectively.</a:t>
            </a:r>
          </a:p>
        </p:txBody>
      </p:sp>
      <p:sp>
        <p:nvSpPr>
          <p:cNvPr id="5" name="TextBox 5"/>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grpSp>
        <p:nvGrpSpPr>
          <p:cNvPr id="7" name="Group 7"/>
          <p:cNvGrpSpPr/>
          <p:nvPr/>
        </p:nvGrpSpPr>
        <p:grpSpPr>
          <a:xfrm>
            <a:off x="495343" y="480332"/>
            <a:ext cx="6569314" cy="2130352"/>
            <a:chOff x="0" y="0"/>
            <a:chExt cx="8759085" cy="2840469"/>
          </a:xfrm>
        </p:grpSpPr>
        <p:sp>
          <p:nvSpPr>
            <p:cNvPr id="8" name="TextBox 8"/>
            <p:cNvSpPr txBox="1"/>
            <p:nvPr/>
          </p:nvSpPr>
          <p:spPr>
            <a:xfrm>
              <a:off x="5" y="1325147"/>
              <a:ext cx="8759081" cy="1515322"/>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Feedback and Monitoring</a:t>
              </a:r>
            </a:p>
            <a:p>
              <a:pPr algn="l">
                <a:lnSpc>
                  <a:spcPts val="1540"/>
                </a:lnSpc>
              </a:pPr>
              <a:r>
                <a:rPr lang="en-US" sz="1100" dirty="0">
                  <a:solidFill>
                    <a:srgbClr val="000000"/>
                  </a:solidFill>
                  <a:latin typeface="Lato"/>
                  <a:ea typeface="Lato"/>
                  <a:cs typeface="Lato"/>
                  <a:sym typeface="Lato"/>
                </a:rPr>
                <a:t>Our L&amp;D initiatives are continuously refined through ongoing monitoring and evaluation. Monthly reviews and quarterly reports track progress, ensuring that training programs are responsive to feedback and align with organizational needs. For example, feedback from a non-technical training session resulted in a reassessment of the training facilitator and led to targeted adjustments to improve the program's effectiveness.</a:t>
              </a:r>
            </a:p>
          </p:txBody>
        </p:sp>
        <p:sp>
          <p:nvSpPr>
            <p:cNvPr id="9" name="TextBox 9"/>
            <p:cNvSpPr txBox="1"/>
            <p:nvPr/>
          </p:nvSpPr>
          <p:spPr>
            <a:xfrm>
              <a:off x="5" y="0"/>
              <a:ext cx="7775884"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Adapting to the future: continuous evolution in learning</a:t>
              </a:r>
            </a:p>
          </p:txBody>
        </p:sp>
        <p:sp>
          <p:nvSpPr>
            <p:cNvPr id="10" name="Freeform 10"/>
            <p:cNvSpPr/>
            <p:nvPr/>
          </p:nvSpPr>
          <p:spPr>
            <a:xfrm>
              <a:off x="8123538" y="97139"/>
              <a:ext cx="576015" cy="305288"/>
            </a:xfrm>
            <a:custGeom>
              <a:avLst/>
              <a:gdLst/>
              <a:ahLst/>
              <a:cxnLst/>
              <a:rect l="l" t="t" r="r" b="b"/>
              <a:pathLst>
                <a:path w="576015" h="305288">
                  <a:moveTo>
                    <a:pt x="0" y="0"/>
                  </a:moveTo>
                  <a:lnTo>
                    <a:pt x="576014" y="0"/>
                  </a:lnTo>
                  <a:lnTo>
                    <a:pt x="576014" y="305288"/>
                  </a:lnTo>
                  <a:lnTo>
                    <a:pt x="0" y="305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1" name="AutoShape 11"/>
            <p:cNvSpPr/>
            <p:nvPr/>
          </p:nvSpPr>
          <p:spPr>
            <a:xfrm>
              <a:off x="5" y="1124536"/>
              <a:ext cx="8746606" cy="635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12" name="TextBox 16">
            <a:extLst>
              <a:ext uri="{FF2B5EF4-FFF2-40B4-BE49-F238E27FC236}">
                <a16:creationId xmlns:a16="http://schemas.microsoft.com/office/drawing/2014/main" id="{18C5F919-9168-9761-A34B-DCC96AD5905E}"/>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30</a:t>
            </a:fld>
            <a:endParaRPr lang="en-US" sz="999" b="1" dirty="0">
              <a:solidFill>
                <a:srgbClr val="A6A6A6"/>
              </a:solidFill>
              <a:latin typeface="Lato"/>
              <a:ea typeface="Lato"/>
              <a:cs typeface="Lato"/>
              <a:sym typeface="Lato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D6FF5920-00F2-F357-47AD-0A8D28FB0A77}"/>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3" name="Freeform 3"/>
          <p:cNvSpPr/>
          <p:nvPr/>
        </p:nvSpPr>
        <p:spPr>
          <a:xfrm>
            <a:off x="6587994" y="3502742"/>
            <a:ext cx="432011" cy="228966"/>
          </a:xfrm>
          <a:custGeom>
            <a:avLst/>
            <a:gdLst/>
            <a:ahLst/>
            <a:cxnLst/>
            <a:rect l="l" t="t" r="r" b="b"/>
            <a:pathLst>
              <a:path w="432011" h="228966">
                <a:moveTo>
                  <a:pt x="0" y="0"/>
                </a:moveTo>
                <a:lnTo>
                  <a:pt x="432012" y="0"/>
                </a:lnTo>
                <a:lnTo>
                  <a:pt x="432012" y="228965"/>
                </a:lnTo>
                <a:lnTo>
                  <a:pt x="0" y="228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4" name="AutoShape 4"/>
          <p:cNvSpPr/>
          <p:nvPr/>
        </p:nvSpPr>
        <p:spPr>
          <a:xfrm>
            <a:off x="485989" y="4276147"/>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AutoShape 5"/>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Freeform 6"/>
          <p:cNvSpPr/>
          <p:nvPr/>
        </p:nvSpPr>
        <p:spPr>
          <a:xfrm>
            <a:off x="495345" y="4446769"/>
            <a:ext cx="3506219" cy="5358189"/>
          </a:xfrm>
          <a:custGeom>
            <a:avLst/>
            <a:gdLst/>
            <a:ahLst/>
            <a:cxnLst/>
            <a:rect l="l" t="t" r="r" b="b"/>
            <a:pathLst>
              <a:path w="3506219" h="5358189">
                <a:moveTo>
                  <a:pt x="0" y="0"/>
                </a:moveTo>
                <a:lnTo>
                  <a:pt x="3506219" y="0"/>
                </a:lnTo>
                <a:lnTo>
                  <a:pt x="3506219" y="5358188"/>
                </a:lnTo>
                <a:lnTo>
                  <a:pt x="0" y="5358188"/>
                </a:lnTo>
                <a:lnTo>
                  <a:pt x="0" y="0"/>
                </a:lnTo>
                <a:close/>
              </a:path>
            </a:pathLst>
          </a:custGeom>
          <a:blipFill>
            <a:blip r:embed="rId5"/>
            <a:stretch>
              <a:fillRect l="-10121" t="-471" r="-13862"/>
            </a:stretch>
          </a:blipFill>
        </p:spPr>
        <p:txBody>
          <a:bodyPr/>
          <a:lstStyle/>
          <a:p>
            <a:endParaRPr lang="en-IN"/>
          </a:p>
        </p:txBody>
      </p:sp>
      <p:sp>
        <p:nvSpPr>
          <p:cNvPr id="7" name="TextBox 7"/>
          <p:cNvSpPr txBox="1"/>
          <p:nvPr/>
        </p:nvSpPr>
        <p:spPr>
          <a:xfrm>
            <a:off x="485989" y="470807"/>
            <a:ext cx="4917411" cy="9239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Monitoring and Enhancing Audit Quality</a:t>
            </a:r>
          </a:p>
        </p:txBody>
      </p:sp>
      <p:sp>
        <p:nvSpPr>
          <p:cNvPr id="8" name="TextBox 8"/>
          <p:cNvSpPr txBox="1"/>
          <p:nvPr/>
        </p:nvSpPr>
        <p:spPr>
          <a:xfrm>
            <a:off x="495345" y="2029312"/>
            <a:ext cx="6559955"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we are fully committed to achieving and maintaining the highest standards of audit quality. We continually refine our audit processes through rigorous monitoring, root cause analysis (RCA), and comprehensive evaluations. By actively addressing both internal and external inspections, we strive to foster an environment of continuous improvement, ensuring that our firm consistently delivers results that meet both regulatory and professional standards.</a:t>
            </a:r>
          </a:p>
        </p:txBody>
      </p:sp>
      <p:sp>
        <p:nvSpPr>
          <p:cNvPr id="9" name="TextBox 9"/>
          <p:cNvSpPr txBox="1"/>
          <p:nvPr/>
        </p:nvSpPr>
        <p:spPr>
          <a:xfrm>
            <a:off x="4156712" y="4418194"/>
            <a:ext cx="2889232" cy="5144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continuous improvement efforts are driven by regular monitoring and structured root cause analyses of audit deficiencies. We thoroughly assess engagement workpapers, consult with teams, and utilize data-driven insights to identify underlying issues that may impact audit quality. The results from these analyses help refine our policies, processes, and training programs, ensuring that our audit teams are agile and equipped to tackle emerging challenges.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At the core of our SOQM is ongoing audit performance monitoring, with a particular focus on RCA of findings from both internal and external inspections. This proactive approach allows us to identify and address risks to audit quality in a timely manner.</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To strengthen our monitoring and remediation efforts, we have expanded our Quality Management team over the past two years. This team now includes professionals at both junior and senior levels, ensuring effective monitoring of compliance at the engagement level and broader monitoring of the firm's SOQM.</a:t>
            </a:r>
          </a:p>
        </p:txBody>
      </p:sp>
      <p:sp>
        <p:nvSpPr>
          <p:cNvPr id="10" name="TextBox 10"/>
          <p:cNvSpPr txBox="1"/>
          <p:nvPr/>
        </p:nvSpPr>
        <p:spPr>
          <a:xfrm>
            <a:off x="485989" y="3429887"/>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Continuous improvement through monitoring and RCA</a:t>
            </a:r>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2" name="TextBox 16">
            <a:extLst>
              <a:ext uri="{FF2B5EF4-FFF2-40B4-BE49-F238E27FC236}">
                <a16:creationId xmlns:a16="http://schemas.microsoft.com/office/drawing/2014/main" id="{012C55C6-6565-17E2-EC95-D2779AD9010B}"/>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31</a:t>
            </a:fld>
            <a:endParaRPr lang="en-US" sz="999" b="1" dirty="0">
              <a:solidFill>
                <a:srgbClr val="A6A6A6"/>
              </a:solidFill>
              <a:latin typeface="Lato"/>
              <a:ea typeface="Lato"/>
              <a:cs typeface="Lato"/>
              <a:sym typeface="Lato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2672" y="553186"/>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AutoShape 3"/>
          <p:cNvSpPr/>
          <p:nvPr/>
        </p:nvSpPr>
        <p:spPr>
          <a:xfrm>
            <a:off x="490667" y="1330401"/>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AutoShape 4"/>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Freeform 5"/>
          <p:cNvSpPr/>
          <p:nvPr/>
        </p:nvSpPr>
        <p:spPr>
          <a:xfrm>
            <a:off x="495345" y="3376812"/>
            <a:ext cx="6550599" cy="2579134"/>
          </a:xfrm>
          <a:custGeom>
            <a:avLst/>
            <a:gdLst/>
            <a:ahLst/>
            <a:cxnLst/>
            <a:rect l="l" t="t" r="r" b="b"/>
            <a:pathLst>
              <a:path w="6550599" h="2579134">
                <a:moveTo>
                  <a:pt x="0" y="0"/>
                </a:moveTo>
                <a:lnTo>
                  <a:pt x="6550599" y="0"/>
                </a:lnTo>
                <a:lnTo>
                  <a:pt x="6550599" y="2579134"/>
                </a:lnTo>
                <a:lnTo>
                  <a:pt x="0" y="2579134"/>
                </a:lnTo>
                <a:lnTo>
                  <a:pt x="0" y="0"/>
                </a:lnTo>
                <a:close/>
              </a:path>
            </a:pathLst>
          </a:custGeom>
          <a:blipFill>
            <a:blip r:embed="rId4"/>
            <a:stretch>
              <a:fillRect t="-2086" b="-13793"/>
            </a:stretch>
          </a:blipFill>
        </p:spPr>
        <p:txBody>
          <a:bodyPr/>
          <a:lstStyle/>
          <a:p>
            <a:endParaRPr lang="en-IN"/>
          </a:p>
        </p:txBody>
      </p:sp>
      <p:sp>
        <p:nvSpPr>
          <p:cNvPr id="6" name="TextBox 6"/>
          <p:cNvSpPr txBox="1"/>
          <p:nvPr/>
        </p:nvSpPr>
        <p:spPr>
          <a:xfrm>
            <a:off x="495345" y="1468954"/>
            <a:ext cx="6555277" cy="1656229"/>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To effectively monitor audit quality, we act as soon as issues are detected, working quickly to identify the root causes and implementing corrective measures. Key steps we've taken to enhance audit quality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870"/>
              </a:lnSpc>
              <a:buFont typeface="Arial"/>
              <a:buChar char="•"/>
            </a:pPr>
            <a:r>
              <a:rPr lang="en-US" sz="1100">
                <a:solidFill>
                  <a:srgbClr val="000000"/>
                </a:solidFill>
                <a:latin typeface="Lato"/>
                <a:ea typeface="Lato"/>
                <a:cs typeface="Lato"/>
                <a:sym typeface="Lato"/>
              </a:rPr>
              <a:t>Adopting a more risk-based approach in client acceptance processes</a:t>
            </a:r>
          </a:p>
          <a:p>
            <a:pPr marL="237491" lvl="1" indent="-118745" algn="l">
              <a:lnSpc>
                <a:spcPts val="1870"/>
              </a:lnSpc>
              <a:buFont typeface="Arial"/>
              <a:buChar char="•"/>
            </a:pPr>
            <a:r>
              <a:rPr lang="en-US" sz="1100">
                <a:solidFill>
                  <a:srgbClr val="000000"/>
                </a:solidFill>
                <a:latin typeface="Lato"/>
                <a:ea typeface="Lato"/>
                <a:cs typeface="Lato"/>
                <a:sym typeface="Lato"/>
              </a:rPr>
              <a:t>Standardizing audit work programs and engagement letters</a:t>
            </a:r>
          </a:p>
          <a:p>
            <a:pPr marL="237491" lvl="1" indent="-118745" algn="l">
              <a:lnSpc>
                <a:spcPts val="1870"/>
              </a:lnSpc>
              <a:buFont typeface="Arial"/>
              <a:buChar char="•"/>
            </a:pPr>
            <a:r>
              <a:rPr lang="en-US" sz="1100">
                <a:solidFill>
                  <a:srgbClr val="000000"/>
                </a:solidFill>
                <a:latin typeface="Lato"/>
                <a:ea typeface="Lato"/>
                <a:cs typeface="Lato"/>
                <a:sym typeface="Lato"/>
              </a:rPr>
              <a:t>Creating engagement team-specific training programs</a:t>
            </a:r>
          </a:p>
          <a:p>
            <a:pPr marL="237491" lvl="1" indent="-118745" algn="l">
              <a:lnSpc>
                <a:spcPts val="1870"/>
              </a:lnSpc>
              <a:buFont typeface="Arial"/>
              <a:buChar char="•"/>
            </a:pPr>
            <a:r>
              <a:rPr lang="en-US" sz="1100">
                <a:solidFill>
                  <a:srgbClr val="000000"/>
                </a:solidFill>
                <a:latin typeface="Lato"/>
                <a:ea typeface="Lato"/>
                <a:cs typeface="Lato"/>
                <a:sym typeface="Lato"/>
              </a:rPr>
              <a:t>Strengthening firmwide policies and procedures to support audit quality</a:t>
            </a:r>
          </a:p>
        </p:txBody>
      </p:sp>
      <p:sp>
        <p:nvSpPr>
          <p:cNvPr id="7" name="TextBox 7"/>
          <p:cNvSpPr txBox="1"/>
          <p:nvPr/>
        </p:nvSpPr>
        <p:spPr>
          <a:xfrm>
            <a:off x="495345" y="480332"/>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Strategic Actions To Enhance Audit Quality</a:t>
            </a:r>
          </a:p>
        </p:txBody>
      </p:sp>
      <p:sp>
        <p:nvSpPr>
          <p:cNvPr id="8" name="TextBox 8"/>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grpSp>
        <p:nvGrpSpPr>
          <p:cNvPr id="10" name="Group 10"/>
          <p:cNvGrpSpPr/>
          <p:nvPr/>
        </p:nvGrpSpPr>
        <p:grpSpPr>
          <a:xfrm>
            <a:off x="485989" y="6282250"/>
            <a:ext cx="6569311" cy="3461959"/>
            <a:chOff x="0" y="0"/>
            <a:chExt cx="8759081" cy="4615945"/>
          </a:xfrm>
        </p:grpSpPr>
        <p:sp>
          <p:nvSpPr>
            <p:cNvPr id="11" name="Freeform 11"/>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2" name="AutoShape 12"/>
            <p:cNvSpPr/>
            <p:nvPr/>
          </p:nvSpPr>
          <p:spPr>
            <a:xfrm>
              <a:off x="0" y="1128362"/>
              <a:ext cx="8759081" cy="0"/>
            </a:xfrm>
            <a:prstGeom prst="line">
              <a:avLst/>
            </a:prstGeom>
            <a:ln w="12700" cap="flat">
              <a:solidFill>
                <a:srgbClr val="0197F6"/>
              </a:solidFill>
              <a:prstDash val="solid"/>
              <a:headEnd type="none" w="sm" len="sm"/>
              <a:tailEnd type="none" w="sm" len="sm"/>
            </a:ln>
          </p:spPr>
          <p:txBody>
            <a:bodyPr/>
            <a:lstStyle/>
            <a:p>
              <a:endParaRPr lang="en-IN"/>
            </a:p>
          </p:txBody>
        </p:sp>
        <p:sp>
          <p:nvSpPr>
            <p:cNvPr id="13" name="TextBox 13"/>
            <p:cNvSpPr txBox="1"/>
            <p:nvPr/>
          </p:nvSpPr>
          <p:spPr>
            <a:xfrm>
              <a:off x="0" y="1322624"/>
              <a:ext cx="8746606" cy="3293322"/>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To ensure consistent audit quality, we employ a combination of tools and strategies, including internal and external inspections, pre-issuance reviews, and periodic regulatory assessments. These inspections are based on factors such as entity-related risks and priority sectors.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Dual System of Engagement Review Monitoring</a:t>
              </a:r>
            </a:p>
            <a:p>
              <a:pPr algn="l">
                <a:lnSpc>
                  <a:spcPts val="1540"/>
                </a:lnSpc>
              </a:pPr>
              <a:r>
                <a:rPr lang="en-US" sz="1100" dirty="0">
                  <a:solidFill>
                    <a:srgbClr val="000000"/>
                  </a:solidFill>
                  <a:latin typeface="Lato"/>
                  <a:ea typeface="Lato"/>
                  <a:cs typeface="Lato"/>
                  <a:sym typeface="Lato"/>
                </a:rPr>
                <a:t>In collaboration with KNAV International Limited, we utilize a dual system of engagement review monitoring, which includes both a national-level review process and a network-level review process. The national review is managed locally, while the network-level review is handled by the Quality Management team at KNAV International Limited.</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Bold"/>
                  <a:ea typeface="Lato Bold"/>
                  <a:cs typeface="Lato Bold"/>
                  <a:sym typeface="Lato Bold"/>
                </a:rPr>
                <a:t>Selection Criteria for Engagement Reviews</a:t>
              </a:r>
            </a:p>
            <a:p>
              <a:pPr algn="l">
                <a:lnSpc>
                  <a:spcPts val="1540"/>
                </a:lnSpc>
              </a:pPr>
              <a:r>
                <a:rPr lang="en-US" sz="1100" dirty="0">
                  <a:solidFill>
                    <a:srgbClr val="000000"/>
                  </a:solidFill>
                  <a:latin typeface="Lato"/>
                  <a:ea typeface="Lato"/>
                  <a:cs typeface="Lato"/>
                  <a:sym typeface="Lato"/>
                </a:rPr>
                <a:t>The criteria for selecting engagements for inspection are designed to ensure that high-risk audits are prioritized and assessed thoroughly. These criteria are categorized into national and network-level reviews:</a:t>
              </a:r>
            </a:p>
          </p:txBody>
        </p:sp>
        <p:sp>
          <p:nvSpPr>
            <p:cNvPr id="14" name="TextBox 14"/>
            <p:cNvSpPr txBox="1"/>
            <p:nvPr/>
          </p:nvSpPr>
          <p:spPr>
            <a:xfrm>
              <a:off x="0"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Monitoring Tools And Frameworks For Audit Quality</a:t>
              </a:r>
            </a:p>
          </p:txBody>
        </p:sp>
      </p:grpSp>
      <p:sp>
        <p:nvSpPr>
          <p:cNvPr id="15" name="TextBox 16">
            <a:extLst>
              <a:ext uri="{FF2B5EF4-FFF2-40B4-BE49-F238E27FC236}">
                <a16:creationId xmlns:a16="http://schemas.microsoft.com/office/drawing/2014/main" id="{F32E2F49-B594-3C8B-7656-804DAA592108}"/>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32</a:t>
            </a:fld>
            <a:endParaRPr lang="en-US" sz="999" b="1" dirty="0">
              <a:solidFill>
                <a:srgbClr val="A6A6A6"/>
              </a:solidFill>
              <a:latin typeface="Lato"/>
              <a:ea typeface="Lato"/>
              <a:cs typeface="Lato"/>
              <a:sym typeface="Lato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3" name="Freeform 3"/>
          <p:cNvSpPr/>
          <p:nvPr/>
        </p:nvSpPr>
        <p:spPr>
          <a:xfrm>
            <a:off x="3646726" y="480332"/>
            <a:ext cx="3408574" cy="5371771"/>
          </a:xfrm>
          <a:custGeom>
            <a:avLst/>
            <a:gdLst/>
            <a:ahLst/>
            <a:cxnLst/>
            <a:rect l="l" t="t" r="r" b="b"/>
            <a:pathLst>
              <a:path w="3408574" h="6025847">
                <a:moveTo>
                  <a:pt x="0" y="0"/>
                </a:moveTo>
                <a:lnTo>
                  <a:pt x="3408574" y="0"/>
                </a:lnTo>
                <a:lnTo>
                  <a:pt x="3408574" y="6025847"/>
                </a:lnTo>
                <a:lnTo>
                  <a:pt x="0" y="6025847"/>
                </a:lnTo>
                <a:lnTo>
                  <a:pt x="0" y="0"/>
                </a:lnTo>
                <a:close/>
              </a:path>
            </a:pathLst>
          </a:custGeom>
          <a:blipFill>
            <a:blip r:embed="rId2"/>
            <a:stretch>
              <a:fillRect t="-53755" b="-36369"/>
            </a:stretch>
          </a:blipFill>
        </p:spPr>
        <p:txBody>
          <a:bodyPr/>
          <a:lstStyle/>
          <a:p>
            <a:endParaRPr lang="en-IN" dirty="0"/>
          </a:p>
        </p:txBody>
      </p:sp>
      <p:grpSp>
        <p:nvGrpSpPr>
          <p:cNvPr id="14" name="Group 13">
            <a:extLst>
              <a:ext uri="{FF2B5EF4-FFF2-40B4-BE49-F238E27FC236}">
                <a16:creationId xmlns:a16="http://schemas.microsoft.com/office/drawing/2014/main" id="{98AD67B6-99F5-A8AC-B66E-587160E348C6}"/>
              </a:ext>
            </a:extLst>
          </p:cNvPr>
          <p:cNvGrpSpPr/>
          <p:nvPr/>
        </p:nvGrpSpPr>
        <p:grpSpPr>
          <a:xfrm>
            <a:off x="495345" y="519368"/>
            <a:ext cx="3040703" cy="2179890"/>
            <a:chOff x="495345" y="519368"/>
            <a:chExt cx="3040703" cy="2179890"/>
          </a:xfrm>
        </p:grpSpPr>
        <p:sp>
          <p:nvSpPr>
            <p:cNvPr id="5" name="TextBox 5"/>
            <p:cNvSpPr txBox="1"/>
            <p:nvPr/>
          </p:nvSpPr>
          <p:spPr>
            <a:xfrm>
              <a:off x="678882" y="870616"/>
              <a:ext cx="2852836" cy="1828642"/>
            </a:xfrm>
            <a:prstGeom prst="rect">
              <a:avLst/>
            </a:prstGeom>
          </p:spPr>
          <p:txBody>
            <a:bodyPr lIns="0" tIns="0" rIns="0" bIns="0" rtlCol="0" anchor="t">
              <a:spAutoFit/>
            </a:bodyPr>
            <a:lstStyle/>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PCAOB/listed entities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High-risk entities (Risk Category A)</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Medium and low-risk entities (Risk Categories B and C)</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Audits where the National Accounting Office (NAO) has been consulted</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Work performed by staff previously graded C or D</a:t>
              </a:r>
            </a:p>
          </p:txBody>
        </p:sp>
        <p:sp>
          <p:nvSpPr>
            <p:cNvPr id="6" name="TextBox 6"/>
            <p:cNvSpPr txBox="1"/>
            <p:nvPr/>
          </p:nvSpPr>
          <p:spPr>
            <a:xfrm>
              <a:off x="495345" y="519368"/>
              <a:ext cx="3040703" cy="174343"/>
            </a:xfrm>
            <a:prstGeom prst="rect">
              <a:avLst/>
            </a:prstGeom>
          </p:spPr>
          <p:txBody>
            <a:bodyPr lIns="0" tIns="0" rIns="0" bIns="0" rtlCol="0" anchor="t">
              <a:spAutoFit/>
            </a:bodyPr>
            <a:lstStyle/>
            <a:p>
              <a:pPr marL="237491" lvl="1" indent="-118745" algn="l">
                <a:lnSpc>
                  <a:spcPts val="1540"/>
                </a:lnSpc>
                <a:buFont typeface="Arial"/>
                <a:buChar char="•"/>
              </a:pPr>
              <a:r>
                <a:rPr lang="en-US" sz="1100" b="1" dirty="0">
                  <a:solidFill>
                    <a:srgbClr val="000000"/>
                  </a:solidFill>
                  <a:latin typeface="Lato"/>
                  <a:ea typeface="Lato"/>
                  <a:cs typeface="Lato"/>
                  <a:sym typeface="Lato"/>
                </a:rPr>
                <a:t>National Level Review:</a:t>
              </a:r>
            </a:p>
          </p:txBody>
        </p:sp>
      </p:grpSp>
      <p:grpSp>
        <p:nvGrpSpPr>
          <p:cNvPr id="13" name="Group 12">
            <a:extLst>
              <a:ext uri="{FF2B5EF4-FFF2-40B4-BE49-F238E27FC236}">
                <a16:creationId xmlns:a16="http://schemas.microsoft.com/office/drawing/2014/main" id="{62FF1768-9741-9FBB-003F-61F41660063C}"/>
              </a:ext>
            </a:extLst>
          </p:cNvPr>
          <p:cNvGrpSpPr/>
          <p:nvPr/>
        </p:nvGrpSpPr>
        <p:grpSpPr>
          <a:xfrm>
            <a:off x="495345" y="3080258"/>
            <a:ext cx="3040703" cy="2523041"/>
            <a:chOff x="495345" y="3670300"/>
            <a:chExt cx="3040703" cy="2523041"/>
          </a:xfrm>
        </p:grpSpPr>
        <p:sp>
          <p:nvSpPr>
            <p:cNvPr id="8" name="TextBox 8"/>
            <p:cNvSpPr txBox="1"/>
            <p:nvPr/>
          </p:nvSpPr>
          <p:spPr>
            <a:xfrm>
              <a:off x="495345" y="3670300"/>
              <a:ext cx="3040703" cy="174343"/>
            </a:xfrm>
            <a:prstGeom prst="rect">
              <a:avLst/>
            </a:prstGeom>
          </p:spPr>
          <p:txBody>
            <a:bodyPr lIns="0" tIns="0" rIns="0" bIns="0" rtlCol="0" anchor="t">
              <a:spAutoFit/>
            </a:bodyPr>
            <a:lstStyle/>
            <a:p>
              <a:pPr marL="237491" lvl="1" indent="-118745" algn="l">
                <a:lnSpc>
                  <a:spcPts val="1540"/>
                </a:lnSpc>
                <a:buFont typeface="Arial"/>
                <a:buChar char="•"/>
              </a:pPr>
              <a:r>
                <a:rPr lang="en-US" sz="1100" b="1" dirty="0">
                  <a:solidFill>
                    <a:srgbClr val="000000"/>
                  </a:solidFill>
                  <a:latin typeface="Lato"/>
                  <a:ea typeface="Lato"/>
                  <a:cs typeface="Lato"/>
                  <a:sym typeface="Lato"/>
                </a:rPr>
                <a:t>Network Level Review:</a:t>
              </a:r>
            </a:p>
          </p:txBody>
        </p:sp>
        <p:sp>
          <p:nvSpPr>
            <p:cNvPr id="9" name="TextBox 9"/>
            <p:cNvSpPr txBox="1"/>
            <p:nvPr/>
          </p:nvSpPr>
          <p:spPr>
            <a:xfrm>
              <a:off x="683212" y="4018450"/>
              <a:ext cx="2852836" cy="2174891"/>
            </a:xfrm>
            <a:prstGeom prst="rect">
              <a:avLst/>
            </a:prstGeom>
          </p:spPr>
          <p:txBody>
            <a:bodyPr lIns="0" tIns="0" rIns="0" bIns="0" rtlCol="0" anchor="t">
              <a:spAutoFit/>
            </a:bodyPr>
            <a:lstStyle/>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Modified audit opinions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Material uncertainty regarding going concern</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Disagreements among the audit team</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Public Interest Entities (PIEs)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New clients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High-risk entities</a:t>
              </a:r>
            </a:p>
            <a:p>
              <a:pPr marL="237491" lvl="1" indent="-118745" algn="l">
                <a:lnSpc>
                  <a:spcPts val="1540"/>
                </a:lnSpc>
                <a:spcAft>
                  <a:spcPts val="600"/>
                </a:spcAft>
                <a:buAutoNum type="arabicPeriod"/>
              </a:pPr>
              <a:r>
                <a:rPr lang="en-US" sz="1100" dirty="0">
                  <a:solidFill>
                    <a:srgbClr val="000000"/>
                  </a:solidFill>
                  <a:latin typeface="Lato"/>
                  <a:ea typeface="Lato"/>
                  <a:cs typeface="Lato"/>
                  <a:sym typeface="Lato"/>
                </a:rPr>
                <a:t>Work performed by staff previously graded C or D</a:t>
              </a:r>
            </a:p>
          </p:txBody>
        </p:sp>
      </p:grpSp>
      <p:sp>
        <p:nvSpPr>
          <p:cNvPr id="10" name="TextBox 10"/>
          <p:cNvSpPr txBox="1"/>
          <p:nvPr/>
        </p:nvSpPr>
        <p:spPr>
          <a:xfrm>
            <a:off x="495345" y="6194358"/>
            <a:ext cx="6559955" cy="3662477"/>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Audit Quality Indicators</a:t>
            </a:r>
          </a:p>
          <a:p>
            <a:pPr algn="l">
              <a:lnSpc>
                <a:spcPts val="1540"/>
              </a:lnSpc>
            </a:pPr>
            <a:r>
              <a:rPr lang="en-US" sz="1100" dirty="0">
                <a:solidFill>
                  <a:srgbClr val="000000"/>
                </a:solidFill>
                <a:latin typeface="Lato"/>
                <a:ea typeface="Lato"/>
                <a:cs typeface="Lato"/>
                <a:sym typeface="Lato"/>
              </a:rPr>
              <a:t>To further ensure consistent audit quality, we integrate Audit Quality Indicators (AQIs) into engagement file reviews. These AQIs are monitored at two key stages:</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Issuance of the Attest Report</a:t>
            </a:r>
          </a:p>
          <a:p>
            <a:pPr marL="237491" lvl="1" indent="-118745" algn="l">
              <a:lnSpc>
                <a:spcPts val="1540"/>
              </a:lnSpc>
              <a:spcAft>
                <a:spcPts val="600"/>
              </a:spcAft>
              <a:buFont typeface="Arial"/>
              <a:buChar char="•"/>
            </a:pPr>
            <a:r>
              <a:rPr lang="en-US" sz="1100" dirty="0">
                <a:solidFill>
                  <a:srgbClr val="000000"/>
                </a:solidFill>
                <a:latin typeface="Lato"/>
                <a:ea typeface="Lato"/>
                <a:cs typeface="Lato"/>
                <a:sym typeface="Lato"/>
              </a:rPr>
              <a:t>Lockdown/Archival of the </a:t>
            </a:r>
            <a:r>
              <a:rPr lang="en-US" sz="1100" dirty="0" err="1">
                <a:solidFill>
                  <a:srgbClr val="000000"/>
                </a:solidFill>
                <a:latin typeface="Lato"/>
                <a:ea typeface="Lato"/>
                <a:cs typeface="Lato"/>
                <a:sym typeface="Lato"/>
              </a:rPr>
              <a:t>Caseware</a:t>
            </a:r>
            <a:r>
              <a:rPr lang="en-US" sz="1100" dirty="0">
                <a:solidFill>
                  <a:srgbClr val="000000"/>
                </a:solidFill>
                <a:latin typeface="Lato"/>
                <a:ea typeface="Lato"/>
                <a:cs typeface="Lato"/>
                <a:sym typeface="Lato"/>
              </a:rPr>
              <a:t> Audit File</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00000"/>
                </a:solidFill>
                <a:latin typeface="Lato"/>
                <a:ea typeface="Lato"/>
                <a:cs typeface="Lato"/>
                <a:sym typeface="Lato"/>
              </a:rPr>
              <a:t>Key AQIs include:</a:t>
            </a:r>
          </a:p>
          <a:p>
            <a:pPr algn="l">
              <a:lnSpc>
                <a:spcPts val="1540"/>
              </a:lnSpc>
            </a:pPr>
            <a:endParaRPr lang="en-US" sz="1100" dirty="0">
              <a:solidFill>
                <a:srgbClr val="000000"/>
              </a:solidFill>
              <a:latin typeface="Lato"/>
              <a:ea typeface="Lato"/>
              <a:cs typeface="Lato"/>
              <a:sym typeface="Lato"/>
            </a:endParaRPr>
          </a:p>
          <a:p>
            <a:pPr marL="237491" lvl="1" indent="-118745" algn="l">
              <a:lnSpc>
                <a:spcPts val="1870"/>
              </a:lnSpc>
              <a:spcAft>
                <a:spcPts val="600"/>
              </a:spcAft>
              <a:buFont typeface="Arial"/>
              <a:buChar char="•"/>
            </a:pPr>
            <a:r>
              <a:rPr lang="en-US" sz="1100" dirty="0">
                <a:solidFill>
                  <a:srgbClr val="000000"/>
                </a:solidFill>
                <a:latin typeface="Lato"/>
                <a:ea typeface="Lato"/>
                <a:cs typeface="Lato"/>
                <a:sym typeface="Lato"/>
              </a:rPr>
              <a:t>Timely archival of files post-issuance</a:t>
            </a:r>
          </a:p>
          <a:p>
            <a:pPr marL="237491" lvl="1" indent="-118745" algn="l">
              <a:lnSpc>
                <a:spcPts val="1870"/>
              </a:lnSpc>
              <a:spcAft>
                <a:spcPts val="600"/>
              </a:spcAft>
              <a:buFont typeface="Arial"/>
              <a:buChar char="•"/>
            </a:pPr>
            <a:r>
              <a:rPr lang="en-US" sz="1100" dirty="0">
                <a:solidFill>
                  <a:srgbClr val="000000"/>
                </a:solidFill>
                <a:latin typeface="Lato"/>
                <a:ea typeface="Lato"/>
                <a:cs typeface="Lato"/>
                <a:sym typeface="Lato"/>
              </a:rPr>
              <a:t>Adherence to Singapore Standards on Auditing (SSA)</a:t>
            </a:r>
          </a:p>
          <a:p>
            <a:pPr marL="237491" lvl="1" indent="-118745" algn="l">
              <a:lnSpc>
                <a:spcPts val="1870"/>
              </a:lnSpc>
              <a:spcAft>
                <a:spcPts val="600"/>
              </a:spcAft>
              <a:buFont typeface="Arial"/>
              <a:buChar char="•"/>
            </a:pPr>
            <a:r>
              <a:rPr lang="en-US" sz="1100" dirty="0">
                <a:solidFill>
                  <a:srgbClr val="000000"/>
                </a:solidFill>
                <a:latin typeface="Lato"/>
                <a:ea typeface="Lato"/>
                <a:cs typeface="Lato"/>
                <a:sym typeface="Lato"/>
              </a:rPr>
              <a:t>Correct disclosures in financial statements</a:t>
            </a:r>
          </a:p>
          <a:p>
            <a:pPr marL="237491" lvl="1" indent="-118745" algn="l">
              <a:lnSpc>
                <a:spcPts val="1870"/>
              </a:lnSpc>
              <a:spcAft>
                <a:spcPts val="600"/>
              </a:spcAft>
              <a:buFont typeface="Arial"/>
              <a:buChar char="•"/>
            </a:pPr>
            <a:r>
              <a:rPr lang="en-US" sz="1100" dirty="0">
                <a:solidFill>
                  <a:srgbClr val="000000"/>
                </a:solidFill>
                <a:latin typeface="Lato"/>
                <a:ea typeface="Lato"/>
                <a:cs typeface="Lato"/>
                <a:sym typeface="Lato"/>
              </a:rPr>
              <a:t>Appropriately qualified audit staff at all levels</a:t>
            </a:r>
          </a:p>
          <a:p>
            <a:pPr marL="237491" lvl="1" indent="-118745" algn="l">
              <a:lnSpc>
                <a:spcPts val="1870"/>
              </a:lnSpc>
              <a:spcAft>
                <a:spcPts val="600"/>
              </a:spcAft>
              <a:buFont typeface="Arial"/>
              <a:buChar char="•"/>
            </a:pPr>
            <a:r>
              <a:rPr lang="en-US" sz="1100" dirty="0">
                <a:solidFill>
                  <a:srgbClr val="000000"/>
                </a:solidFill>
                <a:latin typeface="Lato"/>
                <a:ea typeface="Lato"/>
                <a:cs typeface="Lato"/>
                <a:sym typeface="Lato"/>
              </a:rPr>
              <a:t>Compliance with Continuing Professional Development (CPD) for senior staff</a:t>
            </a:r>
          </a:p>
          <a:p>
            <a:pPr algn="l">
              <a:lnSpc>
                <a:spcPts val="1540"/>
              </a:lnSpc>
              <a:spcAft>
                <a:spcPts val="600"/>
              </a:spcAft>
            </a:pPr>
            <a:r>
              <a:rPr lang="en-US" sz="1100" dirty="0">
                <a:solidFill>
                  <a:srgbClr val="000000"/>
                </a:solidFill>
                <a:latin typeface="Lato"/>
                <a:ea typeface="Lato"/>
                <a:cs typeface="Lato"/>
                <a:sym typeface="Lato"/>
              </a:rPr>
              <a:t>A minimum of 10% of total engagement hours contributed by managers and partners</a:t>
            </a:r>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4" name="TextBox 16">
            <a:extLst>
              <a:ext uri="{FF2B5EF4-FFF2-40B4-BE49-F238E27FC236}">
                <a16:creationId xmlns:a16="http://schemas.microsoft.com/office/drawing/2014/main" id="{A17DE830-FAD2-D350-1F7E-7A578F5B51B6}"/>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33</a:t>
            </a:fld>
            <a:endParaRPr lang="en-US" sz="999" b="1" dirty="0">
              <a:solidFill>
                <a:srgbClr val="A6A6A6"/>
              </a:solidFill>
              <a:latin typeface="Lato"/>
              <a:ea typeface="Lato"/>
              <a:cs typeface="Lato"/>
              <a:sym typeface="Lato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41" y="7175500"/>
            <a:ext cx="6569311" cy="2702646"/>
            <a:chOff x="0" y="0"/>
            <a:chExt cx="8759081" cy="3603528"/>
          </a:xfrm>
        </p:grpSpPr>
        <p:sp>
          <p:nvSpPr>
            <p:cNvPr id="3" name="TextBox 3"/>
            <p:cNvSpPr txBox="1"/>
            <p:nvPr/>
          </p:nvSpPr>
          <p:spPr>
            <a:xfrm>
              <a:off x="0" y="1326207"/>
              <a:ext cx="8746606" cy="227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the network level, engagement file reviews are conducted in collaboration with KNAV International Limited as part of the Quality Management Review (QMR) program. Both the National Level Quality Management Team (NLQMT) and the Network Quality Management Team (QM) conduct these reviews, which provide insights into the effectiveness of our audit methodologies across the global network.</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2024, 2 engagement file reviews were completed as part of the network-level review process.</a:t>
              </a:r>
            </a:p>
            <a:p>
              <a:pPr algn="l">
                <a:lnSpc>
                  <a:spcPts val="1540"/>
                </a:lnSpc>
              </a:pPr>
              <a:r>
                <a:rPr lang="en-US" sz="1100">
                  <a:solidFill>
                    <a:srgbClr val="000000"/>
                  </a:solidFill>
                  <a:latin typeface="Lato"/>
                  <a:ea typeface="Lato"/>
                  <a:cs typeface="Lato"/>
                  <a:sym typeface="Lato"/>
                </a:rPr>
                <a:t> </a:t>
              </a:r>
            </a:p>
            <a:p>
              <a:pPr algn="l">
                <a:lnSpc>
                  <a:spcPts val="1540"/>
                </a:lnSpc>
              </a:pPr>
              <a:r>
                <a:rPr lang="en-US" sz="1100">
                  <a:solidFill>
                    <a:srgbClr val="000000"/>
                  </a:solidFill>
                  <a:latin typeface="Lato"/>
                  <a:ea typeface="Lato"/>
                  <a:cs typeface="Lato"/>
                  <a:sym typeface="Lato"/>
                </a:rPr>
                <a:t>A systems review was also conducted, resulting in a Grade A (Green Light) rating, confirming compliance with international quality management standards.</a:t>
              </a:r>
            </a:p>
          </p:txBody>
        </p:sp>
        <p:sp>
          <p:nvSpPr>
            <p:cNvPr id="4" name="TextBox 4"/>
            <p:cNvSpPr txBox="1"/>
            <p:nvPr/>
          </p:nvSpPr>
          <p:spPr>
            <a:xfrm>
              <a:off x="0" y="0"/>
              <a:ext cx="7788358" cy="99060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KNAV International Limited Quality Monitoring</a:t>
              </a:r>
            </a:p>
          </p:txBody>
        </p:sp>
        <p:sp>
          <p:nvSpPr>
            <p:cNvPr id="5" name="Freeform 5"/>
            <p:cNvSpPr/>
            <p:nvPr/>
          </p:nvSpPr>
          <p:spPr>
            <a:xfrm>
              <a:off x="8136007" y="97139"/>
              <a:ext cx="576015" cy="305288"/>
            </a:xfrm>
            <a:custGeom>
              <a:avLst/>
              <a:gdLst/>
              <a:ahLst/>
              <a:cxnLst/>
              <a:rect l="l" t="t" r="r" b="b"/>
              <a:pathLst>
                <a:path w="576015" h="305288">
                  <a:moveTo>
                    <a:pt x="0" y="0"/>
                  </a:moveTo>
                  <a:lnTo>
                    <a:pt x="576015" y="0"/>
                  </a:lnTo>
                  <a:lnTo>
                    <a:pt x="576015" y="305288"/>
                  </a:lnTo>
                  <a:lnTo>
                    <a:pt x="0" y="305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6" name="AutoShape 6"/>
            <p:cNvSpPr/>
            <p:nvPr/>
          </p:nvSpPr>
          <p:spPr>
            <a:xfrm>
              <a:off x="0" y="1131945"/>
              <a:ext cx="8759081" cy="0"/>
            </a:xfrm>
            <a:prstGeom prst="line">
              <a:avLst/>
            </a:prstGeom>
            <a:ln w="12700" cap="flat">
              <a:solidFill>
                <a:srgbClr val="0197F6"/>
              </a:solidFill>
              <a:prstDash val="solid"/>
              <a:headEnd type="none" w="sm" len="sm"/>
              <a:tailEnd type="none" w="sm" len="sm"/>
            </a:ln>
          </p:spPr>
          <p:txBody>
            <a:bodyPr/>
            <a:lstStyle/>
            <a:p>
              <a:endParaRPr lang="en-IN"/>
            </a:p>
          </p:txBody>
        </p:sp>
      </p:grpSp>
      <p:sp>
        <p:nvSpPr>
          <p:cNvPr id="7" name="AutoShape 7"/>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8" name="Freeform 8"/>
          <p:cNvSpPr/>
          <p:nvPr/>
        </p:nvSpPr>
        <p:spPr>
          <a:xfrm>
            <a:off x="495345" y="2595341"/>
            <a:ext cx="6559955" cy="2645981"/>
          </a:xfrm>
          <a:custGeom>
            <a:avLst/>
            <a:gdLst/>
            <a:ahLst/>
            <a:cxnLst/>
            <a:rect l="l" t="t" r="r" b="b"/>
            <a:pathLst>
              <a:path w="6559955" h="2645981">
                <a:moveTo>
                  <a:pt x="0" y="0"/>
                </a:moveTo>
                <a:lnTo>
                  <a:pt x="6559955" y="0"/>
                </a:lnTo>
                <a:lnTo>
                  <a:pt x="6559955" y="2645981"/>
                </a:lnTo>
                <a:lnTo>
                  <a:pt x="0" y="2645981"/>
                </a:lnTo>
                <a:lnTo>
                  <a:pt x="0" y="0"/>
                </a:lnTo>
                <a:close/>
              </a:path>
            </a:pathLst>
          </a:custGeom>
          <a:blipFill>
            <a:blip r:embed="rId4"/>
            <a:stretch>
              <a:fillRect t="-5763" b="-33691"/>
            </a:stretch>
          </a:blipFill>
        </p:spPr>
        <p:txBody>
          <a:bodyPr/>
          <a:lstStyle/>
          <a:p>
            <a:endParaRPr lang="en-IN"/>
          </a:p>
        </p:txBody>
      </p:sp>
      <p:sp>
        <p:nvSpPr>
          <p:cNvPr id="9" name="TextBox 9"/>
          <p:cNvSpPr txBox="1"/>
          <p:nvPr/>
        </p:nvSpPr>
        <p:spPr>
          <a:xfrm>
            <a:off x="485989" y="451757"/>
            <a:ext cx="6559955" cy="19056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Engagement File Reviews and Pre-Issuance “Hot Reviews”</a:t>
            </a:r>
          </a:p>
          <a:p>
            <a:pPr algn="l">
              <a:lnSpc>
                <a:spcPts val="1540"/>
              </a:lnSpc>
            </a:pPr>
            <a:r>
              <a:rPr lang="en-US" sz="1100" dirty="0">
                <a:solidFill>
                  <a:srgbClr val="000000"/>
                </a:solidFill>
                <a:latin typeface="Lato"/>
                <a:ea typeface="Lato"/>
                <a:cs typeface="Lato"/>
                <a:sym typeface="Lato"/>
              </a:rPr>
              <a:t>We conduct detailed reviews of engagement files to assess the appropriateness of key audit judgments and the adequacy of audit evidence. Based on these reviews, we collaborate with audit teams to develop action plans to address deficiencies and track improvements.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Our pre-issuance "hot reviews" provide real-time feedback on audits in progress. These reviews focus on implementing new audit standards and policies, ensuring adherence to a risk-based methodology, and addressing recurring issues from prior audits.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In 2024, we completed 2 pre-issuance reviews.</a:t>
            </a:r>
          </a:p>
        </p:txBody>
      </p:sp>
      <p:sp>
        <p:nvSpPr>
          <p:cNvPr id="10" name="TextBox 10"/>
          <p:cNvSpPr txBox="1"/>
          <p:nvPr/>
        </p:nvSpPr>
        <p:spPr>
          <a:xfrm>
            <a:off x="485989" y="5384197"/>
            <a:ext cx="6559955" cy="1334135"/>
          </a:xfrm>
          <a:prstGeom prst="rect">
            <a:avLst/>
          </a:prstGeom>
        </p:spPr>
        <p:txBody>
          <a:bodyPr lIns="0" tIns="0" rIns="0" bIns="0" rtlCol="0" anchor="t">
            <a:spAutoFit/>
          </a:bodyPr>
          <a:lstStyle/>
          <a:p>
            <a:pPr algn="l">
              <a:lnSpc>
                <a:spcPts val="1540"/>
              </a:lnSpc>
            </a:pPr>
            <a:r>
              <a:rPr lang="en-US" sz="1100" b="1" dirty="0">
                <a:solidFill>
                  <a:srgbClr val="000000"/>
                </a:solidFill>
                <a:latin typeface="Lato Bold"/>
                <a:ea typeface="Lato Bold"/>
                <a:cs typeface="Lato Bold"/>
                <a:sym typeface="Lato Bold"/>
              </a:rPr>
              <a:t>Post-Issuance "Cold Reviews" and Continuous Improvement</a:t>
            </a:r>
          </a:p>
          <a:p>
            <a:pPr algn="l">
              <a:lnSpc>
                <a:spcPts val="1540"/>
              </a:lnSpc>
            </a:pPr>
            <a:r>
              <a:rPr lang="en-US" sz="1100" dirty="0">
                <a:solidFill>
                  <a:srgbClr val="000000"/>
                </a:solidFill>
                <a:latin typeface="Lato"/>
                <a:ea typeface="Lato"/>
                <a:cs typeface="Lato"/>
                <a:sym typeface="Lato"/>
              </a:rPr>
              <a:t>Post-issuance "cold reviews" are conducted to assess the effectiveness of our audit methodology, quality management procedures, and compliance with local laws. These reviews provide valuable feedback and help identify areas for further training and improvements.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In 2024, we completed 10 post-issuance reviews, further reinforcing our commitment to continuously enhancing audit quality.</a:t>
            </a:r>
          </a:p>
        </p:txBody>
      </p:sp>
      <p:sp>
        <p:nvSpPr>
          <p:cNvPr id="11" name="TextBox 11"/>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3" name="TextBox 16">
            <a:extLst>
              <a:ext uri="{FF2B5EF4-FFF2-40B4-BE49-F238E27FC236}">
                <a16:creationId xmlns:a16="http://schemas.microsoft.com/office/drawing/2014/main" id="{CBCF8A5A-95C5-672B-CE2C-D17CC07F2217}"/>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34</a:t>
            </a:fld>
            <a:endParaRPr lang="en-US" sz="999" b="1" dirty="0">
              <a:solidFill>
                <a:srgbClr val="A6A6A6"/>
              </a:solidFill>
              <a:latin typeface="Lato"/>
              <a:ea typeface="Lato"/>
              <a:cs typeface="Lato"/>
              <a:sym typeface="Lato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39982" y="3387957"/>
            <a:ext cx="425310" cy="4115"/>
            <a:chOff x="0" y="0"/>
            <a:chExt cx="425310" cy="4115"/>
          </a:xfrm>
        </p:grpSpPr>
        <p:sp>
          <p:nvSpPr>
            <p:cNvPr id="3" name="Freeform 3"/>
            <p:cNvSpPr/>
            <p:nvPr/>
          </p:nvSpPr>
          <p:spPr>
            <a:xfrm>
              <a:off x="0" y="0"/>
              <a:ext cx="425323" cy="4064"/>
            </a:xfrm>
            <a:custGeom>
              <a:avLst/>
              <a:gdLst/>
              <a:ahLst/>
              <a:cxnLst/>
              <a:rect l="l" t="t" r="r" b="b"/>
              <a:pathLst>
                <a:path w="425323" h="4064">
                  <a:moveTo>
                    <a:pt x="0" y="0"/>
                  </a:moveTo>
                  <a:lnTo>
                    <a:pt x="0" y="2032"/>
                  </a:lnTo>
                  <a:lnTo>
                    <a:pt x="0" y="0"/>
                  </a:lnTo>
                  <a:lnTo>
                    <a:pt x="425323" y="0"/>
                  </a:lnTo>
                  <a:lnTo>
                    <a:pt x="425323" y="2032"/>
                  </a:lnTo>
                  <a:lnTo>
                    <a:pt x="425323" y="4064"/>
                  </a:lnTo>
                  <a:lnTo>
                    <a:pt x="0" y="4064"/>
                  </a:lnTo>
                  <a:lnTo>
                    <a:pt x="0" y="2032"/>
                  </a:lnTo>
                  <a:lnTo>
                    <a:pt x="0" y="0"/>
                  </a:lnTo>
                  <a:moveTo>
                    <a:pt x="0" y="4064"/>
                  </a:moveTo>
                  <a:lnTo>
                    <a:pt x="0" y="0"/>
                  </a:lnTo>
                  <a:lnTo>
                    <a:pt x="425323" y="0"/>
                  </a:lnTo>
                  <a:lnTo>
                    <a:pt x="425323" y="4064"/>
                  </a:lnTo>
                  <a:lnTo>
                    <a:pt x="0" y="4064"/>
                  </a:lnTo>
                  <a:close/>
                </a:path>
              </a:pathLst>
            </a:custGeom>
            <a:solidFill>
              <a:srgbClr val="000000"/>
            </a:solidFill>
          </p:spPr>
          <p:txBody>
            <a:bodyPr/>
            <a:lstStyle/>
            <a:p>
              <a:endParaRPr lang="en-IN"/>
            </a:p>
          </p:txBody>
        </p:sp>
      </p:grpSp>
      <p:grpSp>
        <p:nvGrpSpPr>
          <p:cNvPr id="4" name="Group 4"/>
          <p:cNvGrpSpPr>
            <a:grpSpLocks noChangeAspect="1"/>
          </p:cNvGrpSpPr>
          <p:nvPr/>
        </p:nvGrpSpPr>
        <p:grpSpPr>
          <a:xfrm>
            <a:off x="539982" y="6733127"/>
            <a:ext cx="490547" cy="4115"/>
            <a:chOff x="0" y="0"/>
            <a:chExt cx="490550" cy="4115"/>
          </a:xfrm>
        </p:grpSpPr>
        <p:sp>
          <p:nvSpPr>
            <p:cNvPr id="5" name="Freeform 5"/>
            <p:cNvSpPr/>
            <p:nvPr/>
          </p:nvSpPr>
          <p:spPr>
            <a:xfrm>
              <a:off x="0" y="0"/>
              <a:ext cx="490601" cy="4064"/>
            </a:xfrm>
            <a:custGeom>
              <a:avLst/>
              <a:gdLst/>
              <a:ahLst/>
              <a:cxnLst/>
              <a:rect l="l" t="t" r="r" b="b"/>
              <a:pathLst>
                <a:path w="490601" h="4064">
                  <a:moveTo>
                    <a:pt x="0" y="0"/>
                  </a:moveTo>
                  <a:lnTo>
                    <a:pt x="0" y="2032"/>
                  </a:lnTo>
                  <a:lnTo>
                    <a:pt x="0" y="0"/>
                  </a:lnTo>
                  <a:lnTo>
                    <a:pt x="490601" y="0"/>
                  </a:lnTo>
                  <a:lnTo>
                    <a:pt x="490601" y="2032"/>
                  </a:lnTo>
                  <a:lnTo>
                    <a:pt x="490601" y="4064"/>
                  </a:lnTo>
                  <a:lnTo>
                    <a:pt x="0" y="4064"/>
                  </a:lnTo>
                  <a:lnTo>
                    <a:pt x="0" y="2032"/>
                  </a:lnTo>
                  <a:lnTo>
                    <a:pt x="0" y="0"/>
                  </a:lnTo>
                  <a:moveTo>
                    <a:pt x="0" y="4064"/>
                  </a:moveTo>
                  <a:lnTo>
                    <a:pt x="0" y="0"/>
                  </a:lnTo>
                  <a:lnTo>
                    <a:pt x="490601" y="0"/>
                  </a:lnTo>
                  <a:lnTo>
                    <a:pt x="490601" y="4064"/>
                  </a:lnTo>
                  <a:lnTo>
                    <a:pt x="0" y="4064"/>
                  </a:lnTo>
                  <a:close/>
                </a:path>
              </a:pathLst>
            </a:custGeom>
            <a:solidFill>
              <a:srgbClr val="000000"/>
            </a:solidFill>
          </p:spPr>
          <p:txBody>
            <a:bodyPr/>
            <a:lstStyle/>
            <a:p>
              <a:endParaRPr lang="en-IN"/>
            </a:p>
          </p:txBody>
        </p:sp>
      </p:grpSp>
      <p:grpSp>
        <p:nvGrpSpPr>
          <p:cNvPr id="6" name="Group 6"/>
          <p:cNvGrpSpPr>
            <a:grpSpLocks noChangeAspect="1"/>
          </p:cNvGrpSpPr>
          <p:nvPr/>
        </p:nvGrpSpPr>
        <p:grpSpPr>
          <a:xfrm>
            <a:off x="539982" y="4957667"/>
            <a:ext cx="519751" cy="4115"/>
            <a:chOff x="0" y="0"/>
            <a:chExt cx="519747" cy="4115"/>
          </a:xfrm>
        </p:grpSpPr>
        <p:sp>
          <p:nvSpPr>
            <p:cNvPr id="7" name="Freeform 7"/>
            <p:cNvSpPr/>
            <p:nvPr/>
          </p:nvSpPr>
          <p:spPr>
            <a:xfrm>
              <a:off x="0" y="0"/>
              <a:ext cx="519811" cy="4064"/>
            </a:xfrm>
            <a:custGeom>
              <a:avLst/>
              <a:gdLst/>
              <a:ahLst/>
              <a:cxnLst/>
              <a:rect l="l" t="t" r="r" b="b"/>
              <a:pathLst>
                <a:path w="519811" h="4064">
                  <a:moveTo>
                    <a:pt x="0" y="0"/>
                  </a:moveTo>
                  <a:lnTo>
                    <a:pt x="0" y="2032"/>
                  </a:lnTo>
                  <a:lnTo>
                    <a:pt x="0" y="0"/>
                  </a:lnTo>
                  <a:lnTo>
                    <a:pt x="519811" y="0"/>
                  </a:lnTo>
                  <a:lnTo>
                    <a:pt x="519811" y="2032"/>
                  </a:lnTo>
                  <a:lnTo>
                    <a:pt x="519811" y="4064"/>
                  </a:lnTo>
                  <a:lnTo>
                    <a:pt x="0" y="4064"/>
                  </a:lnTo>
                  <a:lnTo>
                    <a:pt x="0" y="2032"/>
                  </a:lnTo>
                  <a:lnTo>
                    <a:pt x="0" y="0"/>
                  </a:lnTo>
                  <a:moveTo>
                    <a:pt x="0" y="4064"/>
                  </a:moveTo>
                  <a:lnTo>
                    <a:pt x="0" y="0"/>
                  </a:lnTo>
                  <a:lnTo>
                    <a:pt x="519811" y="0"/>
                  </a:lnTo>
                  <a:lnTo>
                    <a:pt x="519811" y="4064"/>
                  </a:lnTo>
                  <a:lnTo>
                    <a:pt x="0" y="4064"/>
                  </a:lnTo>
                  <a:close/>
                </a:path>
              </a:pathLst>
            </a:custGeom>
            <a:solidFill>
              <a:srgbClr val="000000"/>
            </a:solidFill>
          </p:spPr>
          <p:txBody>
            <a:bodyPr/>
            <a:lstStyle/>
            <a:p>
              <a:endParaRPr lang="en-IN"/>
            </a:p>
          </p:txBody>
        </p:sp>
      </p:grpSp>
      <p:grpSp>
        <p:nvGrpSpPr>
          <p:cNvPr id="8" name="Group 8"/>
          <p:cNvGrpSpPr>
            <a:grpSpLocks noChangeAspect="1"/>
          </p:cNvGrpSpPr>
          <p:nvPr/>
        </p:nvGrpSpPr>
        <p:grpSpPr>
          <a:xfrm>
            <a:off x="539982" y="5742527"/>
            <a:ext cx="530457" cy="4115"/>
            <a:chOff x="0" y="0"/>
            <a:chExt cx="530454" cy="4115"/>
          </a:xfrm>
        </p:grpSpPr>
        <p:sp>
          <p:nvSpPr>
            <p:cNvPr id="9" name="Freeform 9"/>
            <p:cNvSpPr/>
            <p:nvPr/>
          </p:nvSpPr>
          <p:spPr>
            <a:xfrm>
              <a:off x="0" y="0"/>
              <a:ext cx="530479" cy="4064"/>
            </a:xfrm>
            <a:custGeom>
              <a:avLst/>
              <a:gdLst/>
              <a:ahLst/>
              <a:cxnLst/>
              <a:rect l="l" t="t" r="r" b="b"/>
              <a:pathLst>
                <a:path w="530479" h="4064">
                  <a:moveTo>
                    <a:pt x="0" y="0"/>
                  </a:moveTo>
                  <a:lnTo>
                    <a:pt x="0" y="2032"/>
                  </a:lnTo>
                  <a:lnTo>
                    <a:pt x="0" y="0"/>
                  </a:lnTo>
                  <a:lnTo>
                    <a:pt x="530479" y="0"/>
                  </a:lnTo>
                  <a:lnTo>
                    <a:pt x="530479" y="2032"/>
                  </a:lnTo>
                  <a:lnTo>
                    <a:pt x="530479" y="4064"/>
                  </a:lnTo>
                  <a:lnTo>
                    <a:pt x="0" y="4064"/>
                  </a:lnTo>
                  <a:lnTo>
                    <a:pt x="0" y="2032"/>
                  </a:lnTo>
                  <a:lnTo>
                    <a:pt x="0" y="0"/>
                  </a:lnTo>
                  <a:moveTo>
                    <a:pt x="0" y="4064"/>
                  </a:moveTo>
                  <a:lnTo>
                    <a:pt x="0" y="0"/>
                  </a:lnTo>
                  <a:lnTo>
                    <a:pt x="530479" y="0"/>
                  </a:lnTo>
                  <a:lnTo>
                    <a:pt x="530479" y="4064"/>
                  </a:lnTo>
                  <a:lnTo>
                    <a:pt x="0" y="4064"/>
                  </a:lnTo>
                  <a:close/>
                </a:path>
              </a:pathLst>
            </a:custGeom>
            <a:solidFill>
              <a:srgbClr val="000000"/>
            </a:solidFill>
          </p:spPr>
          <p:txBody>
            <a:bodyPr/>
            <a:lstStyle/>
            <a:p>
              <a:endParaRPr lang="en-IN"/>
            </a:p>
          </p:txBody>
        </p:sp>
      </p:grpSp>
      <p:grpSp>
        <p:nvGrpSpPr>
          <p:cNvPr id="10" name="Group 10"/>
          <p:cNvGrpSpPr>
            <a:grpSpLocks noChangeAspect="1"/>
          </p:cNvGrpSpPr>
          <p:nvPr/>
        </p:nvGrpSpPr>
        <p:grpSpPr>
          <a:xfrm>
            <a:off x="539982" y="4172807"/>
            <a:ext cx="574510" cy="4115"/>
            <a:chOff x="0" y="0"/>
            <a:chExt cx="574510" cy="4115"/>
          </a:xfrm>
        </p:grpSpPr>
        <p:sp>
          <p:nvSpPr>
            <p:cNvPr id="11" name="Freeform 11"/>
            <p:cNvSpPr/>
            <p:nvPr/>
          </p:nvSpPr>
          <p:spPr>
            <a:xfrm>
              <a:off x="0" y="0"/>
              <a:ext cx="574548" cy="4064"/>
            </a:xfrm>
            <a:custGeom>
              <a:avLst/>
              <a:gdLst/>
              <a:ahLst/>
              <a:cxnLst/>
              <a:rect l="l" t="t" r="r" b="b"/>
              <a:pathLst>
                <a:path w="574548" h="4064">
                  <a:moveTo>
                    <a:pt x="0" y="0"/>
                  </a:moveTo>
                  <a:lnTo>
                    <a:pt x="0" y="2032"/>
                  </a:lnTo>
                  <a:lnTo>
                    <a:pt x="0" y="0"/>
                  </a:lnTo>
                  <a:lnTo>
                    <a:pt x="574548" y="0"/>
                  </a:lnTo>
                  <a:lnTo>
                    <a:pt x="574548" y="2032"/>
                  </a:lnTo>
                  <a:lnTo>
                    <a:pt x="574548" y="4064"/>
                  </a:lnTo>
                  <a:lnTo>
                    <a:pt x="0" y="4064"/>
                  </a:lnTo>
                  <a:lnTo>
                    <a:pt x="0" y="2032"/>
                  </a:lnTo>
                  <a:lnTo>
                    <a:pt x="0" y="0"/>
                  </a:lnTo>
                  <a:moveTo>
                    <a:pt x="0" y="4064"/>
                  </a:moveTo>
                  <a:lnTo>
                    <a:pt x="0" y="0"/>
                  </a:lnTo>
                  <a:lnTo>
                    <a:pt x="574548" y="0"/>
                  </a:lnTo>
                  <a:lnTo>
                    <a:pt x="574548" y="4064"/>
                  </a:lnTo>
                  <a:lnTo>
                    <a:pt x="0" y="4064"/>
                  </a:lnTo>
                  <a:close/>
                </a:path>
              </a:pathLst>
            </a:custGeom>
            <a:solidFill>
              <a:srgbClr val="000000"/>
            </a:solidFill>
          </p:spPr>
          <p:txBody>
            <a:bodyPr/>
            <a:lstStyle/>
            <a:p>
              <a:endParaRPr lang="en-IN"/>
            </a:p>
          </p:txBody>
        </p:sp>
      </p:grpSp>
      <p:sp>
        <p:nvSpPr>
          <p:cNvPr id="12" name="Freeform 12"/>
          <p:cNvSpPr/>
          <p:nvPr/>
        </p:nvSpPr>
        <p:spPr>
          <a:xfrm>
            <a:off x="476507" y="387287"/>
            <a:ext cx="933850" cy="438560"/>
          </a:xfrm>
          <a:custGeom>
            <a:avLst/>
            <a:gdLst/>
            <a:ahLst/>
            <a:cxnLst/>
            <a:rect l="l" t="t" r="r" b="b"/>
            <a:pathLst>
              <a:path w="933850" h="438560">
                <a:moveTo>
                  <a:pt x="0" y="0"/>
                </a:moveTo>
                <a:lnTo>
                  <a:pt x="933850" y="0"/>
                </a:lnTo>
                <a:lnTo>
                  <a:pt x="933850" y="438559"/>
                </a:lnTo>
                <a:lnTo>
                  <a:pt x="0" y="438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13" name="Group 13"/>
          <p:cNvGrpSpPr>
            <a:grpSpLocks noChangeAspect="1"/>
          </p:cNvGrpSpPr>
          <p:nvPr/>
        </p:nvGrpSpPr>
        <p:grpSpPr>
          <a:xfrm>
            <a:off x="6164142" y="10215839"/>
            <a:ext cx="110795" cy="110604"/>
            <a:chOff x="0" y="0"/>
            <a:chExt cx="110795" cy="110604"/>
          </a:xfrm>
        </p:grpSpPr>
        <p:sp>
          <p:nvSpPr>
            <p:cNvPr id="14" name="Freeform 14"/>
            <p:cNvSpPr/>
            <p:nvPr/>
          </p:nvSpPr>
          <p:spPr>
            <a:xfrm>
              <a:off x="0" y="0"/>
              <a:ext cx="110744" cy="110617"/>
            </a:xfrm>
            <a:custGeom>
              <a:avLst/>
              <a:gdLst/>
              <a:ahLst/>
              <a:cxnLst/>
              <a:rect l="l" t="t" r="r" b="b"/>
              <a:pathLst>
                <a:path w="110744" h="110617">
                  <a:moveTo>
                    <a:pt x="55372" y="0"/>
                  </a:moveTo>
                  <a:cubicBezTo>
                    <a:pt x="24765" y="0"/>
                    <a:pt x="0" y="24765"/>
                    <a:pt x="0" y="55245"/>
                  </a:cubicBezTo>
                  <a:cubicBezTo>
                    <a:pt x="0" y="85725"/>
                    <a:pt x="24765" y="110617"/>
                    <a:pt x="55372" y="110617"/>
                  </a:cubicBezTo>
                  <a:cubicBezTo>
                    <a:pt x="85979" y="110617"/>
                    <a:pt x="110744" y="85852"/>
                    <a:pt x="110744" y="55245"/>
                  </a:cubicBezTo>
                  <a:cubicBezTo>
                    <a:pt x="110744" y="24638"/>
                    <a:pt x="85979" y="0"/>
                    <a:pt x="55372" y="0"/>
                  </a:cubicBezTo>
                  <a:moveTo>
                    <a:pt x="55372" y="105283"/>
                  </a:moveTo>
                  <a:cubicBezTo>
                    <a:pt x="27686" y="105283"/>
                    <a:pt x="5334" y="82931"/>
                    <a:pt x="5334" y="55245"/>
                  </a:cubicBezTo>
                  <a:cubicBezTo>
                    <a:pt x="5334" y="27559"/>
                    <a:pt x="27686" y="5334"/>
                    <a:pt x="55372" y="5334"/>
                  </a:cubicBezTo>
                  <a:cubicBezTo>
                    <a:pt x="83058" y="5334"/>
                    <a:pt x="105537" y="27686"/>
                    <a:pt x="105537" y="55245"/>
                  </a:cubicBezTo>
                  <a:cubicBezTo>
                    <a:pt x="105537" y="82804"/>
                    <a:pt x="83058" y="105283"/>
                    <a:pt x="55372" y="105283"/>
                  </a:cubicBezTo>
                  <a:moveTo>
                    <a:pt x="73279" y="74803"/>
                  </a:moveTo>
                  <a:cubicBezTo>
                    <a:pt x="74168" y="75946"/>
                    <a:pt x="73914" y="77597"/>
                    <a:pt x="72771" y="78486"/>
                  </a:cubicBezTo>
                  <a:cubicBezTo>
                    <a:pt x="59944" y="88138"/>
                    <a:pt x="41783" y="85471"/>
                    <a:pt x="32131" y="72771"/>
                  </a:cubicBezTo>
                  <a:cubicBezTo>
                    <a:pt x="22479" y="60071"/>
                    <a:pt x="25146" y="41783"/>
                    <a:pt x="37973" y="32258"/>
                  </a:cubicBezTo>
                  <a:cubicBezTo>
                    <a:pt x="48260" y="24511"/>
                    <a:pt x="62484" y="24511"/>
                    <a:pt x="72771" y="32258"/>
                  </a:cubicBezTo>
                  <a:cubicBezTo>
                    <a:pt x="73914" y="33147"/>
                    <a:pt x="74168" y="34798"/>
                    <a:pt x="73279" y="35941"/>
                  </a:cubicBezTo>
                  <a:cubicBezTo>
                    <a:pt x="72390" y="37084"/>
                    <a:pt x="70739" y="37338"/>
                    <a:pt x="69596" y="36449"/>
                  </a:cubicBezTo>
                  <a:cubicBezTo>
                    <a:pt x="59055" y="28575"/>
                    <a:pt x="44196" y="30734"/>
                    <a:pt x="36322" y="41148"/>
                  </a:cubicBezTo>
                  <a:cubicBezTo>
                    <a:pt x="28448" y="51562"/>
                    <a:pt x="30607" y="66421"/>
                    <a:pt x="41148" y="74295"/>
                  </a:cubicBezTo>
                  <a:cubicBezTo>
                    <a:pt x="49657" y="80645"/>
                    <a:pt x="61214" y="80645"/>
                    <a:pt x="69596" y="74295"/>
                  </a:cubicBezTo>
                  <a:cubicBezTo>
                    <a:pt x="70739" y="73406"/>
                    <a:pt x="72390" y="73660"/>
                    <a:pt x="73279" y="74803"/>
                  </a:cubicBezTo>
                </a:path>
              </a:pathLst>
            </a:custGeom>
            <a:solidFill>
              <a:srgbClr val="000000"/>
            </a:solidFill>
          </p:spPr>
          <p:txBody>
            <a:bodyPr/>
            <a:lstStyle/>
            <a:p>
              <a:endParaRPr lang="en-IN"/>
            </a:p>
          </p:txBody>
        </p:sp>
      </p:grpSp>
      <p:sp>
        <p:nvSpPr>
          <p:cNvPr id="15" name="TextBox 15"/>
          <p:cNvSpPr txBox="1"/>
          <p:nvPr/>
        </p:nvSpPr>
        <p:spPr>
          <a:xfrm>
            <a:off x="545582" y="10162232"/>
            <a:ext cx="3085186" cy="19621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US | India | Singapore | UK | Netherlands | Canada</a:t>
            </a:r>
          </a:p>
        </p:txBody>
      </p:sp>
      <p:sp>
        <p:nvSpPr>
          <p:cNvPr id="16" name="TextBox 16"/>
          <p:cNvSpPr txBox="1"/>
          <p:nvPr/>
        </p:nvSpPr>
        <p:spPr>
          <a:xfrm>
            <a:off x="539982" y="2982925"/>
            <a:ext cx="2506885" cy="783736"/>
          </a:xfrm>
          <a:prstGeom prst="rect">
            <a:avLst/>
          </a:prstGeom>
        </p:spPr>
        <p:txBody>
          <a:bodyPr lIns="0" tIns="0" rIns="0" bIns="0" rtlCol="0" anchor="t">
            <a:spAutoFit/>
          </a:bodyPr>
          <a:lstStyle/>
          <a:p>
            <a:pPr algn="l">
              <a:lnSpc>
                <a:spcPts val="1620"/>
              </a:lnSpc>
            </a:pPr>
            <a:r>
              <a:rPr lang="en-US" sz="1100">
                <a:solidFill>
                  <a:srgbClr val="000000"/>
                </a:solidFill>
                <a:latin typeface="Lato"/>
                <a:ea typeface="Lato"/>
                <a:cs typeface="Lato"/>
                <a:sym typeface="Lato"/>
              </a:rPr>
              <a:t>USA </a:t>
            </a:r>
            <a:r>
              <a:rPr lang="en-US" sz="1100">
                <a:solidFill>
                  <a:srgbClr val="000000"/>
                </a:solidFill>
                <a:latin typeface="Lato Light"/>
                <a:ea typeface="Lato Light"/>
                <a:cs typeface="Lato Light"/>
                <a:sym typeface="Lato Light"/>
              </a:rPr>
              <a:t>Atlanta One Lakeside Commons, Suite 850, 990 </a:t>
            </a:r>
          </a:p>
          <a:p>
            <a:pPr algn="l">
              <a:lnSpc>
                <a:spcPts val="1020"/>
              </a:lnSpc>
            </a:pPr>
            <a:r>
              <a:rPr lang="en-US" sz="1100">
                <a:solidFill>
                  <a:srgbClr val="000000"/>
                </a:solidFill>
                <a:latin typeface="Lato Light"/>
                <a:ea typeface="Lato Light"/>
                <a:cs typeface="Lato Light"/>
                <a:sym typeface="Lato Light"/>
              </a:rPr>
              <a:t>Hammond Drive NE, Atlanta, GA 30328</a:t>
            </a:r>
          </a:p>
        </p:txBody>
      </p:sp>
      <p:sp>
        <p:nvSpPr>
          <p:cNvPr id="17" name="TextBox 17"/>
          <p:cNvSpPr txBox="1"/>
          <p:nvPr/>
        </p:nvSpPr>
        <p:spPr>
          <a:xfrm>
            <a:off x="539982" y="3867569"/>
            <a:ext cx="2880331" cy="683971"/>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New York</a:t>
            </a:r>
          </a:p>
          <a:p>
            <a:pPr algn="l">
              <a:lnSpc>
                <a:spcPts val="550"/>
              </a:lnSpc>
            </a:pPr>
            <a:r>
              <a:rPr lang="en-US" sz="1100">
                <a:solidFill>
                  <a:srgbClr val="000000"/>
                </a:solidFill>
                <a:latin typeface="Lato Light"/>
                <a:ea typeface="Lato Light"/>
                <a:cs typeface="Lato Light"/>
                <a:sym typeface="Lato Light"/>
              </a:rPr>
              <a:t>1177 6th Ave 5th Floor, New York, NY 10036, </a:t>
            </a:r>
          </a:p>
          <a:p>
            <a:pPr algn="l">
              <a:lnSpc>
                <a:spcPts val="2090"/>
              </a:lnSpc>
            </a:pPr>
            <a:r>
              <a:rPr lang="en-US" sz="1100">
                <a:solidFill>
                  <a:srgbClr val="000000"/>
                </a:solidFill>
                <a:latin typeface="Lato Light"/>
                <a:ea typeface="Lato Light"/>
                <a:cs typeface="Lato Light"/>
                <a:sym typeface="Lato Light"/>
              </a:rPr>
              <a:t>USA</a:t>
            </a:r>
          </a:p>
        </p:txBody>
      </p:sp>
      <p:sp>
        <p:nvSpPr>
          <p:cNvPr id="18" name="TextBox 18"/>
          <p:cNvSpPr txBox="1"/>
          <p:nvPr/>
        </p:nvSpPr>
        <p:spPr>
          <a:xfrm>
            <a:off x="539982" y="4652439"/>
            <a:ext cx="2821172" cy="683952"/>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Houston</a:t>
            </a:r>
          </a:p>
          <a:p>
            <a:pPr algn="l">
              <a:lnSpc>
                <a:spcPts val="550"/>
              </a:lnSpc>
            </a:pPr>
            <a:r>
              <a:rPr lang="en-US" sz="1100">
                <a:solidFill>
                  <a:srgbClr val="000000"/>
                </a:solidFill>
                <a:latin typeface="Lato Light"/>
                <a:ea typeface="Lato Light"/>
                <a:cs typeface="Lato Light"/>
                <a:sym typeface="Lato Light"/>
              </a:rPr>
              <a:t>6430 Richmond Ave., Suite 120, Houston, TX </a:t>
            </a:r>
          </a:p>
          <a:p>
            <a:pPr algn="l">
              <a:lnSpc>
                <a:spcPts val="2090"/>
              </a:lnSpc>
            </a:pPr>
            <a:r>
              <a:rPr lang="en-US" sz="1100">
                <a:solidFill>
                  <a:srgbClr val="000000"/>
                </a:solidFill>
                <a:latin typeface="Lato Light"/>
                <a:ea typeface="Lato Light"/>
                <a:cs typeface="Lato Light"/>
                <a:sym typeface="Lato Light"/>
              </a:rPr>
              <a:t>77057-5908</a:t>
            </a:r>
          </a:p>
        </p:txBody>
      </p:sp>
      <p:sp>
        <p:nvSpPr>
          <p:cNvPr id="19" name="TextBox 19"/>
          <p:cNvSpPr txBox="1"/>
          <p:nvPr/>
        </p:nvSpPr>
        <p:spPr>
          <a:xfrm>
            <a:off x="539982" y="5437289"/>
            <a:ext cx="3062849" cy="683952"/>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Bay Area</a:t>
            </a:r>
          </a:p>
          <a:p>
            <a:pPr algn="l">
              <a:lnSpc>
                <a:spcPts val="550"/>
              </a:lnSpc>
            </a:pPr>
            <a:r>
              <a:rPr lang="en-US" sz="1100">
                <a:solidFill>
                  <a:srgbClr val="000000"/>
                </a:solidFill>
                <a:latin typeface="Lato Light"/>
                <a:ea typeface="Lato Light"/>
                <a:cs typeface="Lato Light"/>
                <a:sym typeface="Lato Light"/>
              </a:rPr>
              <a:t>Bishop Ranch 3, 2603 Camino Ramon, Suite 200, </a:t>
            </a:r>
          </a:p>
          <a:p>
            <a:pPr algn="l">
              <a:lnSpc>
                <a:spcPts val="2090"/>
              </a:lnSpc>
            </a:pPr>
            <a:r>
              <a:rPr lang="en-US" sz="1100">
                <a:solidFill>
                  <a:srgbClr val="000000"/>
                </a:solidFill>
                <a:latin typeface="Lato Light"/>
                <a:ea typeface="Lato Light"/>
                <a:cs typeface="Lato Light"/>
                <a:sym typeface="Lato Light"/>
              </a:rPr>
              <a:t>San Ramon, CA 94583</a:t>
            </a:r>
          </a:p>
        </p:txBody>
      </p:sp>
      <p:sp>
        <p:nvSpPr>
          <p:cNvPr id="20" name="TextBox 20"/>
          <p:cNvSpPr txBox="1"/>
          <p:nvPr/>
        </p:nvSpPr>
        <p:spPr>
          <a:xfrm>
            <a:off x="539982" y="6223273"/>
            <a:ext cx="2829363" cy="888578"/>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India</a:t>
            </a:r>
          </a:p>
          <a:p>
            <a:pPr algn="l">
              <a:lnSpc>
                <a:spcPts val="550"/>
              </a:lnSpc>
            </a:pPr>
            <a:r>
              <a:rPr lang="en-US" sz="1100">
                <a:solidFill>
                  <a:srgbClr val="000000"/>
                </a:solidFill>
                <a:latin typeface="Lato Light"/>
                <a:ea typeface="Lato Light"/>
                <a:cs typeface="Lato Light"/>
                <a:sym typeface="Lato Light"/>
              </a:rPr>
              <a:t>Mumbai </a:t>
            </a:r>
          </a:p>
          <a:p>
            <a:pPr algn="l">
              <a:lnSpc>
                <a:spcPts val="2690"/>
              </a:lnSpc>
            </a:pPr>
            <a:r>
              <a:rPr lang="en-US" sz="1100">
                <a:solidFill>
                  <a:srgbClr val="000000"/>
                </a:solidFill>
                <a:latin typeface="Lato Light"/>
                <a:ea typeface="Lato Light"/>
                <a:cs typeface="Lato Light"/>
                <a:sym typeface="Lato Light"/>
              </a:rPr>
              <a:t>7th ﬂoor, Godrej BKC, Bandra Kurla Complex, </a:t>
            </a:r>
          </a:p>
          <a:p>
            <a:pPr algn="l">
              <a:lnSpc>
                <a:spcPts val="550"/>
              </a:lnSpc>
            </a:pPr>
            <a:r>
              <a:rPr lang="en-US" sz="1100">
                <a:solidFill>
                  <a:srgbClr val="000000"/>
                </a:solidFill>
                <a:latin typeface="Lato Light"/>
                <a:ea typeface="Lato Light"/>
                <a:cs typeface="Lato Light"/>
                <a:sym typeface="Lato Light"/>
              </a:rPr>
              <a:t>Mumbai 400051</a:t>
            </a:r>
          </a:p>
        </p:txBody>
      </p:sp>
      <p:sp>
        <p:nvSpPr>
          <p:cNvPr id="21" name="TextBox 21"/>
          <p:cNvSpPr txBox="1"/>
          <p:nvPr/>
        </p:nvSpPr>
        <p:spPr>
          <a:xfrm>
            <a:off x="6305369" y="10160422"/>
            <a:ext cx="751942" cy="19621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2025</a:t>
            </a:r>
          </a:p>
        </p:txBody>
      </p:sp>
      <p:sp>
        <p:nvSpPr>
          <p:cNvPr id="22" name="TextBox 22"/>
          <p:cNvSpPr txBox="1"/>
          <p:nvPr/>
        </p:nvSpPr>
        <p:spPr>
          <a:xfrm>
            <a:off x="3990432" y="2983192"/>
            <a:ext cx="3034779" cy="578044"/>
          </a:xfrm>
          <a:prstGeom prst="rect">
            <a:avLst/>
          </a:prstGeom>
        </p:spPr>
        <p:txBody>
          <a:bodyPr lIns="0" tIns="0" rIns="0" bIns="0" rtlCol="0" anchor="t">
            <a:spAutoFit/>
          </a:bodyPr>
          <a:lstStyle/>
          <a:p>
            <a:pPr algn="l">
              <a:lnSpc>
                <a:spcPts val="1620"/>
              </a:lnSpc>
            </a:pPr>
            <a:r>
              <a:rPr lang="en-US" sz="1100">
                <a:solidFill>
                  <a:srgbClr val="000000"/>
                </a:solidFill>
                <a:latin typeface="Lato"/>
                <a:ea typeface="Lato"/>
                <a:cs typeface="Lato"/>
                <a:sym typeface="Lato"/>
              </a:rPr>
              <a:t>Canada </a:t>
            </a:r>
            <a:r>
              <a:rPr lang="en-US" sz="1100">
                <a:solidFill>
                  <a:srgbClr val="000000"/>
                </a:solidFill>
                <a:latin typeface="Lato Light"/>
                <a:ea typeface="Lato Light"/>
                <a:cs typeface="Lato Light"/>
                <a:sym typeface="Lato Light"/>
              </a:rPr>
              <a:t>55 York Street, Suite 401, Toronto, ON M5J 1R7, </a:t>
            </a:r>
          </a:p>
          <a:p>
            <a:pPr algn="l">
              <a:lnSpc>
                <a:spcPts val="1019"/>
              </a:lnSpc>
            </a:pPr>
            <a:r>
              <a:rPr lang="en-US" sz="1100">
                <a:solidFill>
                  <a:srgbClr val="000000"/>
                </a:solidFill>
                <a:latin typeface="Lato Light"/>
                <a:ea typeface="Lato Light"/>
                <a:cs typeface="Lato Light"/>
                <a:sym typeface="Lato Light"/>
              </a:rPr>
              <a:t>Canada</a:t>
            </a:r>
          </a:p>
        </p:txBody>
      </p:sp>
      <p:sp>
        <p:nvSpPr>
          <p:cNvPr id="23" name="TextBox 23"/>
          <p:cNvSpPr txBox="1"/>
          <p:nvPr/>
        </p:nvSpPr>
        <p:spPr>
          <a:xfrm>
            <a:off x="3990432" y="3663258"/>
            <a:ext cx="3087557" cy="66973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Singapore</a:t>
            </a:r>
          </a:p>
          <a:p>
            <a:pPr algn="l">
              <a:lnSpc>
                <a:spcPts val="550"/>
              </a:lnSpc>
            </a:pPr>
            <a:r>
              <a:rPr lang="en-US" sz="1100">
                <a:solidFill>
                  <a:srgbClr val="000000"/>
                </a:solidFill>
                <a:latin typeface="Lato Light"/>
                <a:ea typeface="Lato Light"/>
                <a:cs typeface="Lato Light"/>
                <a:sym typeface="Lato Light"/>
              </a:rPr>
              <a:t>1 North Bridge Road, High Street Centre, #21-08, </a:t>
            </a:r>
          </a:p>
          <a:p>
            <a:pPr algn="l">
              <a:lnSpc>
                <a:spcPts val="2090"/>
              </a:lnSpc>
            </a:pPr>
            <a:r>
              <a:rPr lang="en-US" sz="1100">
                <a:solidFill>
                  <a:srgbClr val="000000"/>
                </a:solidFill>
                <a:latin typeface="Lato Light"/>
                <a:ea typeface="Lato Light"/>
                <a:cs typeface="Lato Light"/>
                <a:sym typeface="Lato Light"/>
              </a:rPr>
              <a:t>Singapore 179094</a:t>
            </a:r>
          </a:p>
        </p:txBody>
      </p:sp>
      <p:sp>
        <p:nvSpPr>
          <p:cNvPr id="24" name="TextBox 24"/>
          <p:cNvSpPr txBox="1"/>
          <p:nvPr/>
        </p:nvSpPr>
        <p:spPr>
          <a:xfrm>
            <a:off x="3990432" y="4448089"/>
            <a:ext cx="2796731" cy="68281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UK</a:t>
            </a:r>
          </a:p>
          <a:p>
            <a:pPr algn="l">
              <a:lnSpc>
                <a:spcPts val="550"/>
              </a:lnSpc>
            </a:pPr>
            <a:r>
              <a:rPr lang="en-US" sz="1100">
                <a:solidFill>
                  <a:srgbClr val="000000"/>
                </a:solidFill>
                <a:latin typeface="Lato Light"/>
                <a:ea typeface="Lato Light"/>
                <a:cs typeface="Lato Light"/>
                <a:sym typeface="Lato Light"/>
              </a:rPr>
              <a:t>Ground ﬂoor, Hygeia Building, 66-68 College </a:t>
            </a:r>
          </a:p>
          <a:p>
            <a:pPr algn="l">
              <a:lnSpc>
                <a:spcPts val="2090"/>
              </a:lnSpc>
            </a:pPr>
            <a:r>
              <a:rPr lang="en-US" sz="1100">
                <a:solidFill>
                  <a:srgbClr val="000000"/>
                </a:solidFill>
                <a:latin typeface="Lato Light"/>
                <a:ea typeface="Lato Light"/>
                <a:cs typeface="Lato Light"/>
                <a:sym typeface="Lato Light"/>
              </a:rPr>
              <a:t>Road, Harrow, Middlesex HA1 1BE</a:t>
            </a:r>
          </a:p>
        </p:txBody>
      </p:sp>
      <p:sp>
        <p:nvSpPr>
          <p:cNvPr id="25" name="TextBox 25"/>
          <p:cNvSpPr txBox="1"/>
          <p:nvPr/>
        </p:nvSpPr>
        <p:spPr>
          <a:xfrm>
            <a:off x="3990432" y="5232921"/>
            <a:ext cx="2462327" cy="68281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Netherlands</a:t>
            </a:r>
          </a:p>
          <a:p>
            <a:pPr algn="l">
              <a:lnSpc>
                <a:spcPts val="550"/>
              </a:lnSpc>
            </a:pPr>
            <a:r>
              <a:rPr lang="en-US" sz="1100">
                <a:solidFill>
                  <a:srgbClr val="000000"/>
                </a:solidFill>
                <a:latin typeface="Lato Light"/>
                <a:ea typeface="Lato Light"/>
                <a:cs typeface="Lato Light"/>
                <a:sym typeface="Lato Light"/>
              </a:rPr>
              <a:t>Fokkerstraat 12, 3833 LD Leusden, The </a:t>
            </a:r>
          </a:p>
          <a:p>
            <a:pPr algn="l">
              <a:lnSpc>
                <a:spcPts val="2090"/>
              </a:lnSpc>
            </a:pPr>
            <a:r>
              <a:rPr lang="en-US" sz="1100">
                <a:solidFill>
                  <a:srgbClr val="000000"/>
                </a:solidFill>
                <a:latin typeface="Lato Light"/>
                <a:ea typeface="Lato Light"/>
                <a:cs typeface="Lato Light"/>
                <a:sym typeface="Lato Light"/>
              </a:rPr>
              <a:t>Netherlands</a:t>
            </a:r>
          </a:p>
        </p:txBody>
      </p:sp>
      <p:sp>
        <p:nvSpPr>
          <p:cNvPr id="26" name="TextBox 26"/>
          <p:cNvSpPr txBox="1"/>
          <p:nvPr/>
        </p:nvSpPr>
        <p:spPr>
          <a:xfrm>
            <a:off x="539982" y="1178671"/>
            <a:ext cx="6525730" cy="1276610"/>
          </a:xfrm>
          <a:prstGeom prst="rect">
            <a:avLst/>
          </a:prstGeom>
        </p:spPr>
        <p:txBody>
          <a:bodyPr lIns="0" tIns="0" rIns="0" bIns="0" rtlCol="0" anchor="t">
            <a:spAutoFit/>
          </a:bodyPr>
          <a:lstStyle/>
          <a:p>
            <a:pPr algn="l">
              <a:lnSpc>
                <a:spcPts val="1440"/>
              </a:lnSpc>
            </a:pPr>
            <a:r>
              <a:rPr lang="en-US" sz="1200">
                <a:solidFill>
                  <a:srgbClr val="000000"/>
                </a:solidFill>
                <a:latin typeface="Lato Light"/>
                <a:ea typeface="Lato Light"/>
                <a:cs typeface="Lato Light"/>
                <a:sym typeface="Lato Light"/>
              </a:rPr>
              <a:t>KNAV has charted a course to be one of the world’s leading accounting and consulting ﬁrms over the last two decades. We provide an expansive suite of public accounting services including accounting, assurance, taxation, international transfer pricing, global risk consulting, and business advisory services. With over 550+ professionals in 6 countries, our team combines local insights with global expertise to design powerful strategies and help our clients stay ahead of the curve. Our commitment to customer service, integrity, and innovation makes us the best choice for businesses of all sizes.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BC89B9B5-7A1A-901A-7733-9DCBEE81CD36}"/>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Freeform 4"/>
          <p:cNvSpPr/>
          <p:nvPr/>
        </p:nvSpPr>
        <p:spPr>
          <a:xfrm>
            <a:off x="485989" y="2057887"/>
            <a:ext cx="6573988" cy="3590528"/>
          </a:xfrm>
          <a:custGeom>
            <a:avLst/>
            <a:gdLst/>
            <a:ahLst/>
            <a:cxnLst/>
            <a:rect l="l" t="t" r="r" b="b"/>
            <a:pathLst>
              <a:path w="6573988" h="3590528">
                <a:moveTo>
                  <a:pt x="0" y="0"/>
                </a:moveTo>
                <a:lnTo>
                  <a:pt x="6573988" y="0"/>
                </a:lnTo>
                <a:lnTo>
                  <a:pt x="6573988" y="3590528"/>
                </a:lnTo>
                <a:lnTo>
                  <a:pt x="0" y="3590528"/>
                </a:lnTo>
                <a:lnTo>
                  <a:pt x="0" y="0"/>
                </a:lnTo>
                <a:close/>
              </a:path>
            </a:pathLst>
          </a:custGeom>
          <a:blipFill>
            <a:blip r:embed="rId3"/>
            <a:stretch>
              <a:fillRect t="-4880" b="-17105"/>
            </a:stretch>
          </a:blipFill>
        </p:spPr>
        <p:txBody>
          <a:bodyPr/>
          <a:lstStyle/>
          <a:p>
            <a:endParaRPr lang="en-IN"/>
          </a:p>
        </p:txBody>
      </p:sp>
      <p:sp>
        <p:nvSpPr>
          <p:cNvPr id="5" name="TextBox 5"/>
          <p:cNvSpPr txBox="1"/>
          <p:nvPr/>
        </p:nvSpPr>
        <p:spPr>
          <a:xfrm>
            <a:off x="485989" y="168078"/>
            <a:ext cx="4790957" cy="13811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Elevating Audit Standards: KNAV's Journey Towards Excellence</a:t>
            </a:r>
          </a:p>
        </p:txBody>
      </p:sp>
      <p:sp>
        <p:nvSpPr>
          <p:cNvPr id="6" name="TextBox 6"/>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dirty="0">
                <a:solidFill>
                  <a:srgbClr val="A6A6A6"/>
                </a:solidFill>
                <a:latin typeface="Lato"/>
                <a:ea typeface="Lato"/>
                <a:cs typeface="Lato"/>
                <a:sym typeface="Lato"/>
              </a:rPr>
              <a:t>KNAV SERVICES LLP</a:t>
            </a:r>
          </a:p>
        </p:txBody>
      </p:sp>
      <p:sp>
        <p:nvSpPr>
          <p:cNvPr id="8" name="TextBox 8"/>
          <p:cNvSpPr txBox="1"/>
          <p:nvPr/>
        </p:nvSpPr>
        <p:spPr>
          <a:xfrm>
            <a:off x="500023" y="6000840"/>
            <a:ext cx="6559955" cy="3810635"/>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Welcome to KNAV Services LLP's (KNAV or the firm) Audit Quality Report for the year 2024. We are honored to present this report, which embodies our dedication to elevating audit standards, reinforcing quality control systems, and maintaining the trust our stakeholders place in us.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b="1" dirty="0">
                <a:solidFill>
                  <a:srgbClr val="0197F6"/>
                </a:solidFill>
                <a:latin typeface="Lato"/>
                <a:ea typeface="Lato"/>
                <a:cs typeface="Lato"/>
                <a:sym typeface="Lato"/>
              </a:rPr>
              <a:t>Audit quality is central to our mission</a:t>
            </a:r>
            <a:r>
              <a:rPr lang="en-US" sz="1100" dirty="0">
                <a:solidFill>
                  <a:srgbClr val="000000"/>
                </a:solidFill>
                <a:latin typeface="Lato"/>
                <a:ea typeface="Lato"/>
                <a:cs typeface="Lato"/>
                <a:sym typeface="Lato"/>
              </a:rPr>
              <a:t>. As independent auditors, we recognize the critical trust placed in us amid increasing scrutiny, evolving regulatory demands, and complex economic conditions. Our commitment to delivering audits that are thorough, independent, and transparent drives our actions. Despite challenges like geopolitical uncertainties and regulatory shifts, our audit teams have consistently adapted to meet the highest professional standards.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This report encapsulates our efforts, integrating various aspects of our organization. From recruiting and developing exceptional talent to leveraging advanced technology and artificial intelligence (AI), we enhance efficiency and ensure superior outcomes. These efforts </a:t>
            </a:r>
            <a:r>
              <a:rPr lang="en-US" sz="1100" dirty="0" err="1">
                <a:solidFill>
                  <a:srgbClr val="000000"/>
                </a:solidFill>
                <a:latin typeface="Lato"/>
                <a:ea typeface="Lato"/>
                <a:cs typeface="Lato"/>
                <a:sym typeface="Lato"/>
              </a:rPr>
              <a:t>instil</a:t>
            </a:r>
            <a:r>
              <a:rPr lang="en-US" sz="1100" dirty="0">
                <a:solidFill>
                  <a:srgbClr val="000000"/>
                </a:solidFill>
                <a:latin typeface="Lato"/>
                <a:ea typeface="Lato"/>
                <a:cs typeface="Lato"/>
                <a:sym typeface="Lato"/>
              </a:rPr>
              <a:t> confidence and trust in our clients while advancing our commitment to excellence.</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We understand that high-quality audits stem from the dedication and expertise of our people. Our consistent focus on nurturing team growth and well-being through continuous learning has enriched our workforce and reinforced our firm’s core values. In a year marked by rapid technological advancements and rising regulatory expectations, these initiatives have prepared our staff to navigate modern audit complexities.</a:t>
            </a:r>
          </a:p>
        </p:txBody>
      </p:sp>
      <p:sp>
        <p:nvSpPr>
          <p:cNvPr id="3" name="TextBox 16">
            <a:extLst>
              <a:ext uri="{FF2B5EF4-FFF2-40B4-BE49-F238E27FC236}">
                <a16:creationId xmlns:a16="http://schemas.microsoft.com/office/drawing/2014/main" id="{922E9088-032A-24B7-09FD-FFA162A203A5}"/>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4</a:t>
            </a:fld>
            <a:endParaRPr lang="en-US" sz="999" b="1" dirty="0">
              <a:solidFill>
                <a:srgbClr val="A6A6A6"/>
              </a:solidFill>
              <a:latin typeface="Lato"/>
              <a:ea typeface="Lato"/>
              <a:cs typeface="Lato"/>
              <a:sym typeface="Lato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Freeform 4"/>
          <p:cNvSpPr/>
          <p:nvPr/>
        </p:nvSpPr>
        <p:spPr>
          <a:xfrm>
            <a:off x="0" y="6651611"/>
            <a:ext cx="7560000" cy="3284389"/>
          </a:xfrm>
          <a:custGeom>
            <a:avLst/>
            <a:gdLst/>
            <a:ahLst/>
            <a:cxnLst/>
            <a:rect l="l" t="t" r="r" b="b"/>
            <a:pathLst>
              <a:path w="2707053" h="1177051">
                <a:moveTo>
                  <a:pt x="0" y="0"/>
                </a:moveTo>
                <a:lnTo>
                  <a:pt x="2707053" y="0"/>
                </a:lnTo>
                <a:lnTo>
                  <a:pt x="2707053" y="1177051"/>
                </a:lnTo>
                <a:lnTo>
                  <a:pt x="0" y="1177051"/>
                </a:lnTo>
                <a:close/>
              </a:path>
            </a:pathLst>
          </a:custGeom>
          <a:solidFill>
            <a:srgbClr val="0197F6"/>
          </a:solidFill>
        </p:spPr>
        <p:txBody>
          <a:bodyPr/>
          <a:lstStyle/>
          <a:p>
            <a:endParaRPr lang="en-IN"/>
          </a:p>
        </p:txBody>
      </p:sp>
      <p:sp>
        <p:nvSpPr>
          <p:cNvPr id="5" name="TextBox 5"/>
          <p:cNvSpPr txBox="1"/>
          <p:nvPr/>
        </p:nvSpPr>
        <p:spPr>
          <a:xfrm>
            <a:off x="6362" y="6837658"/>
            <a:ext cx="7553638" cy="3098342"/>
          </a:xfrm>
          <a:prstGeom prst="rect">
            <a:avLst/>
          </a:prstGeom>
        </p:spPr>
        <p:txBody>
          <a:bodyPr lIns="50800" tIns="50800" rIns="50800" bIns="50800" rtlCol="0" anchor="ctr"/>
          <a:lstStyle/>
          <a:p>
            <a:pPr algn="ctr">
              <a:lnSpc>
                <a:spcPts val="550"/>
              </a:lnSpc>
            </a:pPr>
            <a:endParaRPr/>
          </a:p>
        </p:txBody>
      </p:sp>
      <p:grpSp>
        <p:nvGrpSpPr>
          <p:cNvPr id="6" name="Group 6"/>
          <p:cNvGrpSpPr/>
          <p:nvPr/>
        </p:nvGrpSpPr>
        <p:grpSpPr>
          <a:xfrm>
            <a:off x="1259090" y="6985348"/>
            <a:ext cx="5032466" cy="2656617"/>
            <a:chOff x="0" y="0"/>
            <a:chExt cx="6709954" cy="3542157"/>
          </a:xfrm>
        </p:grpSpPr>
        <p:grpSp>
          <p:nvGrpSpPr>
            <p:cNvPr id="7" name="Group 7"/>
            <p:cNvGrpSpPr/>
            <p:nvPr/>
          </p:nvGrpSpPr>
          <p:grpSpPr>
            <a:xfrm>
              <a:off x="217353" y="0"/>
              <a:ext cx="2453520" cy="2453520"/>
              <a:chOff x="0" y="0"/>
              <a:chExt cx="812800" cy="812800"/>
            </a:xfrm>
          </p:grpSpPr>
          <p:sp>
            <p:nvSpPr>
              <p:cNvPr id="8" name="Freeform 8"/>
              <p:cNvSpPr/>
              <p:nvPr/>
            </p:nvSpPr>
            <p:spPr>
              <a:xfrm>
                <a:off x="0" y="0"/>
                <a:ext cx="812800" cy="812800"/>
              </a:xfrm>
              <a:custGeom>
                <a:avLst/>
                <a:gdLst/>
                <a:ahLst/>
                <a:cxnLst/>
                <a:rect l="l" t="t" r="r" b="b"/>
                <a:pathLst>
                  <a:path w="812800" h="812800">
                    <a:moveTo>
                      <a:pt x="46280" y="0"/>
                    </a:moveTo>
                    <a:lnTo>
                      <a:pt x="766520" y="0"/>
                    </a:lnTo>
                    <a:cubicBezTo>
                      <a:pt x="778794" y="0"/>
                      <a:pt x="790566" y="4876"/>
                      <a:pt x="799245" y="13555"/>
                    </a:cubicBezTo>
                    <a:cubicBezTo>
                      <a:pt x="807924" y="22234"/>
                      <a:pt x="812800" y="34006"/>
                      <a:pt x="812800" y="46280"/>
                    </a:cubicBezTo>
                    <a:lnTo>
                      <a:pt x="812800" y="766520"/>
                    </a:lnTo>
                    <a:cubicBezTo>
                      <a:pt x="812800" y="778794"/>
                      <a:pt x="807924" y="790566"/>
                      <a:pt x="799245" y="799245"/>
                    </a:cubicBezTo>
                    <a:cubicBezTo>
                      <a:pt x="790566" y="807924"/>
                      <a:pt x="778794" y="812800"/>
                      <a:pt x="766520" y="812800"/>
                    </a:cubicBezTo>
                    <a:lnTo>
                      <a:pt x="46280" y="812800"/>
                    </a:lnTo>
                    <a:cubicBezTo>
                      <a:pt x="34006" y="812800"/>
                      <a:pt x="22234" y="807924"/>
                      <a:pt x="13555" y="799245"/>
                    </a:cubicBezTo>
                    <a:cubicBezTo>
                      <a:pt x="4876" y="790566"/>
                      <a:pt x="0" y="778794"/>
                      <a:pt x="0" y="766520"/>
                    </a:cubicBezTo>
                    <a:lnTo>
                      <a:pt x="0" y="46280"/>
                    </a:lnTo>
                    <a:cubicBezTo>
                      <a:pt x="0" y="34006"/>
                      <a:pt x="4876" y="22234"/>
                      <a:pt x="13555" y="13555"/>
                    </a:cubicBezTo>
                    <a:cubicBezTo>
                      <a:pt x="22234" y="4876"/>
                      <a:pt x="34006" y="0"/>
                      <a:pt x="46280" y="0"/>
                    </a:cubicBezTo>
                    <a:close/>
                  </a:path>
                </a:pathLst>
              </a:custGeom>
              <a:blipFill>
                <a:blip r:embed="rId2"/>
                <a:stretch>
                  <a:fillRect l="-153456"/>
                </a:stretch>
              </a:blipFill>
            </p:spPr>
            <p:txBody>
              <a:bodyPr/>
              <a:lstStyle/>
              <a:p>
                <a:endParaRPr lang="en-IN"/>
              </a:p>
            </p:txBody>
          </p:sp>
        </p:grpSp>
        <p:sp>
          <p:nvSpPr>
            <p:cNvPr id="9" name="TextBox 9"/>
            <p:cNvSpPr txBox="1"/>
            <p:nvPr/>
          </p:nvSpPr>
          <p:spPr>
            <a:xfrm>
              <a:off x="0" y="2607455"/>
              <a:ext cx="3027599" cy="934702"/>
            </a:xfrm>
            <a:prstGeom prst="rect">
              <a:avLst/>
            </a:prstGeom>
          </p:spPr>
          <p:txBody>
            <a:bodyPr lIns="0" tIns="0" rIns="0" bIns="0" rtlCol="0" anchor="t">
              <a:spAutoFit/>
            </a:bodyPr>
            <a:lstStyle/>
            <a:p>
              <a:pPr algn="ctr">
                <a:lnSpc>
                  <a:spcPts val="1679"/>
                </a:lnSpc>
              </a:pPr>
              <a:r>
                <a:rPr lang="en-US" sz="1150" b="1" dirty="0">
                  <a:solidFill>
                    <a:srgbClr val="FFFFFF"/>
                  </a:solidFill>
                  <a:latin typeface="Lato Bold"/>
                  <a:ea typeface="Lato Bold"/>
                  <a:cs typeface="Lato Bold"/>
                  <a:sym typeface="Lato Bold"/>
                </a:rPr>
                <a:t>Dominique Tan</a:t>
              </a:r>
            </a:p>
            <a:p>
              <a:pPr algn="ctr">
                <a:lnSpc>
                  <a:spcPts val="1260"/>
                </a:lnSpc>
              </a:pPr>
              <a:r>
                <a:rPr lang="en-US" sz="900" dirty="0">
                  <a:solidFill>
                    <a:srgbClr val="FFFFFF"/>
                  </a:solidFill>
                  <a:latin typeface="Lato"/>
                  <a:ea typeface="Lato"/>
                  <a:cs typeface="Lato"/>
                  <a:sym typeface="Lato"/>
                </a:rPr>
                <a:t>Country Leader</a:t>
              </a:r>
              <a:endParaRPr lang="en-US" sz="900" dirty="0">
                <a:solidFill>
                  <a:srgbClr val="FFFFFF"/>
                </a:solidFill>
                <a:latin typeface="Lato"/>
                <a:ea typeface="Lato"/>
                <a:cs typeface="Lato"/>
              </a:endParaRPr>
            </a:p>
            <a:p>
              <a:pPr algn="ctr">
                <a:lnSpc>
                  <a:spcPts val="1260"/>
                </a:lnSpc>
              </a:pPr>
              <a:r>
                <a:rPr lang="en-US" sz="900" dirty="0">
                  <a:solidFill>
                    <a:srgbClr val="FFFFFF"/>
                  </a:solidFill>
                  <a:latin typeface="Lato"/>
                  <a:ea typeface="Lato"/>
                  <a:cs typeface="Lato"/>
                  <a:sym typeface="Lato"/>
                </a:rPr>
                <a:t> Singapore</a:t>
              </a:r>
            </a:p>
            <a:p>
              <a:pPr algn="ctr">
                <a:lnSpc>
                  <a:spcPts val="1260"/>
                </a:lnSpc>
              </a:pPr>
              <a:r>
                <a:rPr lang="en-US" sz="900" dirty="0">
                  <a:solidFill>
                    <a:srgbClr val="FFFFFF"/>
                  </a:solidFill>
                  <a:latin typeface="Lato"/>
                  <a:ea typeface="Lato"/>
                  <a:cs typeface="Lato"/>
                  <a:sym typeface="Lato"/>
                </a:rPr>
                <a:t> KNAV Services LLP</a:t>
              </a:r>
              <a:endParaRPr lang="en-US" sz="900" dirty="0">
                <a:solidFill>
                  <a:srgbClr val="FFFFFF"/>
                </a:solidFill>
                <a:latin typeface="Lato"/>
                <a:ea typeface="Lato"/>
                <a:cs typeface="Lato"/>
              </a:endParaRPr>
            </a:p>
          </p:txBody>
        </p:sp>
        <p:grpSp>
          <p:nvGrpSpPr>
            <p:cNvPr id="10" name="Group 10"/>
            <p:cNvGrpSpPr/>
            <p:nvPr/>
          </p:nvGrpSpPr>
          <p:grpSpPr>
            <a:xfrm>
              <a:off x="3969394" y="0"/>
              <a:ext cx="2453520" cy="2453520"/>
              <a:chOff x="0" y="0"/>
              <a:chExt cx="812800" cy="812800"/>
            </a:xfrm>
          </p:grpSpPr>
          <p:sp>
            <p:nvSpPr>
              <p:cNvPr id="11" name="Freeform 11"/>
              <p:cNvSpPr/>
              <p:nvPr/>
            </p:nvSpPr>
            <p:spPr>
              <a:xfrm>
                <a:off x="0" y="0"/>
                <a:ext cx="812800" cy="812800"/>
              </a:xfrm>
              <a:custGeom>
                <a:avLst/>
                <a:gdLst/>
                <a:ahLst/>
                <a:cxnLst/>
                <a:rect l="l" t="t" r="r" b="b"/>
                <a:pathLst>
                  <a:path w="812800" h="812800">
                    <a:moveTo>
                      <a:pt x="46280" y="0"/>
                    </a:moveTo>
                    <a:lnTo>
                      <a:pt x="766520" y="0"/>
                    </a:lnTo>
                    <a:cubicBezTo>
                      <a:pt x="778794" y="0"/>
                      <a:pt x="790566" y="4876"/>
                      <a:pt x="799245" y="13555"/>
                    </a:cubicBezTo>
                    <a:cubicBezTo>
                      <a:pt x="807924" y="22234"/>
                      <a:pt x="812800" y="34006"/>
                      <a:pt x="812800" y="46280"/>
                    </a:cubicBezTo>
                    <a:lnTo>
                      <a:pt x="812800" y="766520"/>
                    </a:lnTo>
                    <a:cubicBezTo>
                      <a:pt x="812800" y="778794"/>
                      <a:pt x="807924" y="790566"/>
                      <a:pt x="799245" y="799245"/>
                    </a:cubicBezTo>
                    <a:cubicBezTo>
                      <a:pt x="790566" y="807924"/>
                      <a:pt x="778794" y="812800"/>
                      <a:pt x="766520" y="812800"/>
                    </a:cubicBezTo>
                    <a:lnTo>
                      <a:pt x="46280" y="812800"/>
                    </a:lnTo>
                    <a:cubicBezTo>
                      <a:pt x="34006" y="812800"/>
                      <a:pt x="22234" y="807924"/>
                      <a:pt x="13555" y="799245"/>
                    </a:cubicBezTo>
                    <a:cubicBezTo>
                      <a:pt x="4876" y="790566"/>
                      <a:pt x="0" y="778794"/>
                      <a:pt x="0" y="766520"/>
                    </a:cubicBezTo>
                    <a:lnTo>
                      <a:pt x="0" y="46280"/>
                    </a:lnTo>
                    <a:cubicBezTo>
                      <a:pt x="0" y="34006"/>
                      <a:pt x="4876" y="22234"/>
                      <a:pt x="13555" y="13555"/>
                    </a:cubicBezTo>
                    <a:cubicBezTo>
                      <a:pt x="22234" y="4876"/>
                      <a:pt x="34006" y="0"/>
                      <a:pt x="46280" y="0"/>
                    </a:cubicBezTo>
                    <a:close/>
                  </a:path>
                </a:pathLst>
              </a:custGeom>
              <a:blipFill>
                <a:blip r:embed="rId3"/>
                <a:stretch>
                  <a:fillRect l="-145451" r="-10958"/>
                </a:stretch>
              </a:blipFill>
            </p:spPr>
            <p:txBody>
              <a:bodyPr/>
              <a:lstStyle/>
              <a:p>
                <a:endParaRPr lang="en-IN"/>
              </a:p>
            </p:txBody>
          </p:sp>
        </p:grpSp>
        <p:sp>
          <p:nvSpPr>
            <p:cNvPr id="12" name="TextBox 12"/>
            <p:cNvSpPr txBox="1"/>
            <p:nvPr/>
          </p:nvSpPr>
          <p:spPr>
            <a:xfrm>
              <a:off x="3682356" y="2607455"/>
              <a:ext cx="3027598" cy="881767"/>
            </a:xfrm>
            <a:prstGeom prst="rect">
              <a:avLst/>
            </a:prstGeom>
          </p:spPr>
          <p:txBody>
            <a:bodyPr lIns="0" tIns="0" rIns="0" bIns="0" rtlCol="0" anchor="t">
              <a:spAutoFit/>
            </a:bodyPr>
            <a:lstStyle/>
            <a:p>
              <a:pPr marL="0" lvl="0" indent="0" algn="ctr">
                <a:lnSpc>
                  <a:spcPts val="1679"/>
                </a:lnSpc>
                <a:spcBef>
                  <a:spcPct val="0"/>
                </a:spcBef>
              </a:pPr>
              <a:r>
                <a:rPr lang="en-US" sz="1199" b="1" u="none" strike="noStrike">
                  <a:solidFill>
                    <a:srgbClr val="FFFFFF"/>
                  </a:solidFill>
                  <a:latin typeface="Lato Bold"/>
                  <a:ea typeface="Lato Bold"/>
                  <a:cs typeface="Lato Bold"/>
                  <a:sym typeface="Lato Bold"/>
                </a:rPr>
                <a:t>Khozema Anajwalla</a:t>
              </a:r>
            </a:p>
            <a:p>
              <a:pPr marL="0" lvl="0" indent="0" algn="ctr">
                <a:lnSpc>
                  <a:spcPts val="1260"/>
                </a:lnSpc>
                <a:spcBef>
                  <a:spcPct val="0"/>
                </a:spcBef>
              </a:pPr>
              <a:r>
                <a:rPr lang="en-US" sz="900" b="1" u="none" strike="noStrike">
                  <a:solidFill>
                    <a:srgbClr val="FFFFFF"/>
                  </a:solidFill>
                  <a:latin typeface="Lato Bold"/>
                  <a:ea typeface="Lato Bold"/>
                  <a:cs typeface="Lato Bold"/>
                  <a:sym typeface="Lato Bold"/>
                </a:rPr>
                <a:t> </a:t>
              </a:r>
              <a:r>
                <a:rPr lang="en-US" sz="900" u="none" strike="noStrike">
                  <a:solidFill>
                    <a:srgbClr val="FFFFFF"/>
                  </a:solidFill>
                  <a:latin typeface="Lato"/>
                  <a:ea typeface="Lato"/>
                  <a:cs typeface="Lato"/>
                  <a:sym typeface="Lato"/>
                </a:rPr>
                <a:t>Partner</a:t>
              </a:r>
            </a:p>
            <a:p>
              <a:pPr marL="0" lvl="0" indent="0" algn="ctr">
                <a:lnSpc>
                  <a:spcPts val="1260"/>
                </a:lnSpc>
                <a:spcBef>
                  <a:spcPct val="0"/>
                </a:spcBef>
              </a:pPr>
              <a:r>
                <a:rPr lang="en-US" sz="900" u="none" strike="noStrike">
                  <a:solidFill>
                    <a:srgbClr val="FFFFFF"/>
                  </a:solidFill>
                  <a:latin typeface="Lato"/>
                  <a:ea typeface="Lato"/>
                  <a:cs typeface="Lato"/>
                  <a:sym typeface="Lato"/>
                </a:rPr>
                <a:t> International Quality and Risk Management</a:t>
              </a:r>
            </a:p>
            <a:p>
              <a:pPr marL="0" lvl="0" indent="0" algn="ctr">
                <a:lnSpc>
                  <a:spcPts val="1260"/>
                </a:lnSpc>
                <a:spcBef>
                  <a:spcPct val="0"/>
                </a:spcBef>
              </a:pPr>
              <a:r>
                <a:rPr lang="en-US" sz="900" u="none" strike="noStrike">
                  <a:solidFill>
                    <a:srgbClr val="FFFFFF"/>
                  </a:solidFill>
                  <a:latin typeface="Lato"/>
                  <a:ea typeface="Lato"/>
                  <a:cs typeface="Lato"/>
                  <a:sym typeface="Lato"/>
                </a:rPr>
                <a:t> KNAV International Limited</a:t>
              </a:r>
            </a:p>
          </p:txBody>
        </p:sp>
      </p:grpSp>
      <p:sp>
        <p:nvSpPr>
          <p:cNvPr id="13" name="TextBox 13"/>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5" name="TextBox 15"/>
          <p:cNvSpPr txBox="1"/>
          <p:nvPr/>
        </p:nvSpPr>
        <p:spPr>
          <a:xfrm>
            <a:off x="495345" y="451757"/>
            <a:ext cx="6559955" cy="5906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integration of technology and AI has transformed our audit processes through enhanced data analytics and automation of routine tasks, boosting both efficiency and accuracy. However, we believe that human judgment, ethics, and professional integrity remain the cornerstone of effective audits. Our hybrid work model has further supported productivity and adaptability, empowering our people to meet evolving demands.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Accountability to the public interest is fundamental to our ethos. We uphold the highest ethical standards, emphasizing independence in both fact and appearance. Our risk management approach, rooted in a "tone at the top" philosophy, prioritizes transparency, accountability, and ethical conduct in every engagement. Through robust systems and evaluations, we address risks and maintain comprehensive independence protocols.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This report outlines our procedures for engagement acceptance, continuation, and our risk-based audit approach. It highlights our implementation of the latest Singapore Standards on Quality Management (SSQM), demonstrating our dedication to proactive quality management systems. By uniting technological innovation with team expertise, we conduct efficient, high-quality audits.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contributions of our international audit quality and risk management team are invaluable. Their guidance, combined with continuous investments in technology, has supported our transition to a hybrid work model and sustained high audit performance.</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also emphasize training, professional development, and competence, recognizing that superior audit quality depends on skilled professionals making complex judgments. Ongoing training ensures our team remains prepared to meet the profession’s evolving demands.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At KNAV, we aim to lead with integrity, innovation, and a steadfast commitment to audit quality. By attracting and retaining top talent, we continue contributing to a better working world through high-quality audits.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extend our gratitude for your trust, confidence, and ongoing support as we strive to set new standards of excellence in audit quality. Thank you for joining us on this journey.</a:t>
            </a:r>
          </a:p>
        </p:txBody>
      </p:sp>
      <p:sp>
        <p:nvSpPr>
          <p:cNvPr id="3" name="TextBox 16">
            <a:extLst>
              <a:ext uri="{FF2B5EF4-FFF2-40B4-BE49-F238E27FC236}">
                <a16:creationId xmlns:a16="http://schemas.microsoft.com/office/drawing/2014/main" id="{07CC34F0-535F-DC6B-38DC-7DA434E57066}"/>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5</a:t>
            </a:fld>
            <a:endParaRPr lang="en-US" sz="999" b="1" dirty="0">
              <a:solidFill>
                <a:srgbClr val="A6A6A6"/>
              </a:solidFill>
              <a:latin typeface="Lato"/>
              <a:ea typeface="Lato"/>
              <a:cs typeface="Lato"/>
              <a:sym typeface="Lato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3371D4E-6583-6361-5FCC-A01841F06A30}"/>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5" name="TextBox 5"/>
          <p:cNvSpPr txBox="1"/>
          <p:nvPr/>
        </p:nvSpPr>
        <p:spPr>
          <a:xfrm>
            <a:off x="485989" y="168078"/>
            <a:ext cx="5259919" cy="13811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KNAV Services LLP: Upholding Standards and Fostering Global Collaboration</a:t>
            </a:r>
          </a:p>
        </p:txBody>
      </p:sp>
      <p:sp>
        <p:nvSpPr>
          <p:cNvPr id="6" name="TextBox 6"/>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3" name="Rectangle 2">
            <a:extLst>
              <a:ext uri="{FF2B5EF4-FFF2-40B4-BE49-F238E27FC236}">
                <a16:creationId xmlns:a16="http://schemas.microsoft.com/office/drawing/2014/main" id="{F9063DF3-D7C4-2FC7-62EC-B21DACFBE6C3}"/>
              </a:ext>
            </a:extLst>
          </p:cNvPr>
          <p:cNvSpPr/>
          <p:nvPr/>
        </p:nvSpPr>
        <p:spPr>
          <a:xfrm>
            <a:off x="3778250" y="4813300"/>
            <a:ext cx="3277050" cy="3459384"/>
          </a:xfrm>
          <a:prstGeom prst="rect">
            <a:avLst/>
          </a:prstGeom>
          <a:solidFill>
            <a:srgbClr val="0197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4">
            <a:extLst>
              <a:ext uri="{FF2B5EF4-FFF2-40B4-BE49-F238E27FC236}">
                <a16:creationId xmlns:a16="http://schemas.microsoft.com/office/drawing/2014/main" id="{0F275959-4282-B7A9-8660-A7A582562E89}"/>
              </a:ext>
            </a:extLst>
          </p:cNvPr>
          <p:cNvSpPr/>
          <p:nvPr/>
        </p:nvSpPr>
        <p:spPr>
          <a:xfrm>
            <a:off x="495345" y="4813300"/>
            <a:ext cx="3130505" cy="3483765"/>
          </a:xfrm>
          <a:custGeom>
            <a:avLst/>
            <a:gdLst/>
            <a:ahLst/>
            <a:cxnLst/>
            <a:rect l="l" t="t" r="r" b="b"/>
            <a:pathLst>
              <a:path w="6559955" h="2476383">
                <a:moveTo>
                  <a:pt x="0" y="0"/>
                </a:moveTo>
                <a:lnTo>
                  <a:pt x="6559955" y="0"/>
                </a:lnTo>
                <a:lnTo>
                  <a:pt x="6559955" y="2476383"/>
                </a:lnTo>
                <a:lnTo>
                  <a:pt x="0" y="2476383"/>
                </a:lnTo>
                <a:lnTo>
                  <a:pt x="0" y="0"/>
                </a:lnTo>
                <a:close/>
              </a:path>
            </a:pathLst>
          </a:custGeom>
          <a:blipFill>
            <a:blip r:embed="rId3"/>
            <a:stretch>
              <a:fillRect l="-143411" t="817" r="-48972"/>
            </a:stretch>
          </a:blipFill>
        </p:spPr>
        <p:txBody>
          <a:bodyPr/>
          <a:lstStyle/>
          <a:p>
            <a:endParaRPr lang="en-IN"/>
          </a:p>
        </p:txBody>
      </p:sp>
      <p:sp>
        <p:nvSpPr>
          <p:cNvPr id="12" name="TextBox 8">
            <a:extLst>
              <a:ext uri="{FF2B5EF4-FFF2-40B4-BE49-F238E27FC236}">
                <a16:creationId xmlns:a16="http://schemas.microsoft.com/office/drawing/2014/main" id="{7236FDCE-63A5-33D1-CCF2-10F7759252ED}"/>
              </a:ext>
            </a:extLst>
          </p:cNvPr>
          <p:cNvSpPr txBox="1"/>
          <p:nvPr/>
        </p:nvSpPr>
        <p:spPr>
          <a:xfrm>
            <a:off x="495345" y="2029312"/>
            <a:ext cx="6559955" cy="2675028"/>
          </a:xfrm>
          <a:prstGeom prst="rect">
            <a:avLst/>
          </a:prstGeom>
        </p:spPr>
        <p:txBody>
          <a:bodyPr lIns="0" tIns="0" rIns="0" bIns="0" rtlCol="0" anchor="t">
            <a:spAutoFit/>
          </a:bodyPr>
          <a:lstStyle/>
          <a:p>
            <a:pPr algn="l">
              <a:lnSpc>
                <a:spcPts val="1540"/>
              </a:lnSpc>
            </a:pPr>
            <a:r>
              <a:rPr lang="en-US" sz="1100" dirty="0">
                <a:solidFill>
                  <a:srgbClr val="000000"/>
                </a:solidFill>
                <a:latin typeface="Lato"/>
                <a:ea typeface="Lato"/>
                <a:cs typeface="Lato"/>
                <a:sym typeface="Lato"/>
              </a:rPr>
              <a:t>KNAV Services LLP is an independent registered public accounting firm based in Singapore, providing assurance, audit, and other attest services. It is registered with the Accounting and Corporate Regulatory Authority (ACRA) and serves as the Singapore member firm of KNAV International Limited (the Network), a globally recognized network of accounting and consulting firms united under a non-profit umbrella organization. This international network, organized as a non-practicing and non-trading entity, supports member firms in delivering high-quality services across diverse markets.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The firm's partners play a pivotal role in overseeing the audit practice, approving compensation and promotions, and monitoring the performance of the audit team. Leadership ensures alignment with the highest professional standards and ethical practices.</a:t>
            </a:r>
          </a:p>
          <a:p>
            <a:pPr algn="l">
              <a:lnSpc>
                <a:spcPts val="1540"/>
              </a:lnSpc>
            </a:pPr>
            <a:endParaRPr lang="en-US" sz="1100" dirty="0">
              <a:solidFill>
                <a:srgbClr val="000000"/>
              </a:solidFill>
              <a:latin typeface="Lato"/>
              <a:ea typeface="Lato"/>
              <a:cs typeface="Lato"/>
              <a:sym typeface="Lato"/>
            </a:endParaRPr>
          </a:p>
          <a:p>
            <a:pPr algn="l">
              <a:lnSpc>
                <a:spcPts val="1540"/>
              </a:lnSpc>
            </a:pPr>
            <a:r>
              <a:rPr lang="en-US" sz="1100" dirty="0">
                <a:solidFill>
                  <a:srgbClr val="000000"/>
                </a:solidFill>
                <a:latin typeface="Lato"/>
                <a:ea typeface="Lato"/>
                <a:cs typeface="Lato"/>
                <a:sym typeface="Lato"/>
              </a:rPr>
              <a:t>To maintain excellence, the management team convenes monthly to discuss firm-related matters, while frequent staff meetings keep employees updated on firm developments and the evolving regulatory landscape.</a:t>
            </a:r>
          </a:p>
        </p:txBody>
      </p:sp>
      <p:sp>
        <p:nvSpPr>
          <p:cNvPr id="13" name="TextBox 9">
            <a:extLst>
              <a:ext uri="{FF2B5EF4-FFF2-40B4-BE49-F238E27FC236}">
                <a16:creationId xmlns:a16="http://schemas.microsoft.com/office/drawing/2014/main" id="{E1915B82-0CFE-ECE7-3F2C-4702C2C63F90}"/>
              </a:ext>
            </a:extLst>
          </p:cNvPr>
          <p:cNvSpPr txBox="1"/>
          <p:nvPr/>
        </p:nvSpPr>
        <p:spPr>
          <a:xfrm>
            <a:off x="495345" y="8439940"/>
            <a:ext cx="6559955" cy="152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KNAV’s expertise spans diverse industries, providing tailored services to public and private clients globally. Oversight of audit practices, partner performance, and team development remains a top priority for leadership.</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firm is also an independent member of Allinial Global, one of the most respected international associations of accounting firms. This affiliation offers access to a global network of subject matter experts, enabling KNAV to deliver cutting-edge solutions and benchmark audit quality against international standards.</a:t>
            </a:r>
          </a:p>
        </p:txBody>
      </p:sp>
      <p:sp>
        <p:nvSpPr>
          <p:cNvPr id="14" name="TextBox 8">
            <a:extLst>
              <a:ext uri="{FF2B5EF4-FFF2-40B4-BE49-F238E27FC236}">
                <a16:creationId xmlns:a16="http://schemas.microsoft.com/office/drawing/2014/main" id="{72EF3DC1-7B71-5501-B8CF-A550489CEA2C}"/>
              </a:ext>
            </a:extLst>
          </p:cNvPr>
          <p:cNvSpPr txBox="1"/>
          <p:nvPr/>
        </p:nvSpPr>
        <p:spPr>
          <a:xfrm>
            <a:off x="3924795" y="5109298"/>
            <a:ext cx="2977655" cy="2867388"/>
          </a:xfrm>
          <a:prstGeom prst="rect">
            <a:avLst/>
          </a:prstGeom>
        </p:spPr>
        <p:txBody>
          <a:bodyPr wrap="square" lIns="0" tIns="0" rIns="0" bIns="0" rtlCol="0" anchor="t">
            <a:spAutoFit/>
          </a:bodyPr>
          <a:lstStyle/>
          <a:p>
            <a:pPr algn="l">
              <a:lnSpc>
                <a:spcPts val="1540"/>
              </a:lnSpc>
            </a:pPr>
            <a:r>
              <a:rPr lang="en-US" sz="1100" dirty="0">
                <a:solidFill>
                  <a:schemeClr val="bg1"/>
                </a:solidFill>
                <a:latin typeface="Lato"/>
                <a:ea typeface="Lato"/>
                <a:cs typeface="Lato"/>
                <a:sym typeface="Lato"/>
              </a:rPr>
              <a:t>Effective January 1, 2024, KNAV International Limited was admitted as the 35th member of the Forum of Firms, reflecting the network's dedication to:</a:t>
            </a:r>
          </a:p>
          <a:p>
            <a:pPr algn="l">
              <a:lnSpc>
                <a:spcPts val="1540"/>
              </a:lnSpc>
            </a:pPr>
            <a:endParaRPr lang="en-US" sz="1100" dirty="0">
              <a:solidFill>
                <a:schemeClr val="bg1"/>
              </a:solidFill>
              <a:latin typeface="Lato"/>
              <a:ea typeface="Lato"/>
              <a:cs typeface="Lato"/>
              <a:sym typeface="Lato"/>
            </a:endParaRPr>
          </a:p>
          <a:p>
            <a:pPr marL="237491" lvl="1" indent="-118745" algn="l">
              <a:lnSpc>
                <a:spcPts val="1540"/>
              </a:lnSpc>
              <a:buFont typeface="Arial"/>
              <a:buChar char="•"/>
            </a:pPr>
            <a:r>
              <a:rPr lang="en-US" sz="1100" dirty="0">
                <a:solidFill>
                  <a:schemeClr val="bg1"/>
                </a:solidFill>
                <a:latin typeface="Lato"/>
                <a:ea typeface="Lato"/>
                <a:cs typeface="Lato"/>
                <a:sym typeface="Lato"/>
              </a:rPr>
              <a:t>Upholding the highest standards of professionalism and ethical conduct in auditing.</a:t>
            </a:r>
            <a:br>
              <a:rPr lang="en-US" sz="1100" dirty="0">
                <a:solidFill>
                  <a:schemeClr val="bg1"/>
                </a:solidFill>
                <a:latin typeface="Lato"/>
                <a:ea typeface="Lato"/>
                <a:cs typeface="Lato"/>
                <a:sym typeface="Lato"/>
              </a:rPr>
            </a:br>
            <a:endParaRPr lang="en-US" sz="1100" dirty="0">
              <a:solidFill>
                <a:schemeClr val="bg1"/>
              </a:solidFill>
              <a:latin typeface="Lato"/>
              <a:ea typeface="Lato"/>
              <a:cs typeface="Lato"/>
              <a:sym typeface="Lato"/>
            </a:endParaRPr>
          </a:p>
          <a:p>
            <a:pPr marL="237491" lvl="1" indent="-118745" algn="l">
              <a:lnSpc>
                <a:spcPts val="1540"/>
              </a:lnSpc>
              <a:buFont typeface="Arial"/>
              <a:buChar char="•"/>
            </a:pPr>
            <a:r>
              <a:rPr lang="en-US" sz="1100" dirty="0">
                <a:solidFill>
                  <a:schemeClr val="bg1"/>
                </a:solidFill>
                <a:latin typeface="Lato"/>
                <a:ea typeface="Lato"/>
                <a:cs typeface="Lato"/>
                <a:sym typeface="Lato"/>
              </a:rPr>
              <a:t>Implementing international standards and best practices to deliver exceptional services.</a:t>
            </a:r>
            <a:br>
              <a:rPr lang="en-US" sz="1100" dirty="0">
                <a:solidFill>
                  <a:schemeClr val="bg1"/>
                </a:solidFill>
                <a:latin typeface="Lato"/>
                <a:ea typeface="Lato"/>
                <a:cs typeface="Lato"/>
                <a:sym typeface="Lato"/>
              </a:rPr>
            </a:br>
            <a:endParaRPr lang="en-US" sz="1100" dirty="0">
              <a:solidFill>
                <a:schemeClr val="bg1"/>
              </a:solidFill>
              <a:latin typeface="Lato"/>
              <a:ea typeface="Lato"/>
              <a:cs typeface="Lato"/>
              <a:sym typeface="Lato"/>
            </a:endParaRPr>
          </a:p>
          <a:p>
            <a:pPr marL="237491" lvl="1" indent="-118745" algn="l">
              <a:lnSpc>
                <a:spcPts val="1540"/>
              </a:lnSpc>
              <a:buFont typeface="Arial"/>
              <a:buChar char="•"/>
            </a:pPr>
            <a:r>
              <a:rPr lang="en-US" sz="1100" dirty="0">
                <a:solidFill>
                  <a:schemeClr val="bg1"/>
                </a:solidFill>
                <a:latin typeface="Lato"/>
                <a:ea typeface="Lato"/>
                <a:cs typeface="Lato"/>
                <a:sym typeface="Lato"/>
              </a:rPr>
              <a:t>Promoting transparency, integrity, and continuous improvement.</a:t>
            </a:r>
          </a:p>
        </p:txBody>
      </p:sp>
      <p:sp>
        <p:nvSpPr>
          <p:cNvPr id="4" name="TextBox 16">
            <a:extLst>
              <a:ext uri="{FF2B5EF4-FFF2-40B4-BE49-F238E27FC236}">
                <a16:creationId xmlns:a16="http://schemas.microsoft.com/office/drawing/2014/main" id="{B320387B-D352-BE3A-2874-7F1A30C3C770}"/>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6</a:t>
            </a:fld>
            <a:endParaRPr lang="en-US" sz="999" b="1" dirty="0">
              <a:solidFill>
                <a:srgbClr val="A6A6A6"/>
              </a:solidFill>
              <a:latin typeface="Lato"/>
              <a:ea typeface="Lato"/>
              <a:cs typeface="Lato"/>
              <a:sym typeface="Lat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3" name="Freeform 3"/>
          <p:cNvSpPr/>
          <p:nvPr/>
        </p:nvSpPr>
        <p:spPr>
          <a:xfrm>
            <a:off x="495345" y="480332"/>
            <a:ext cx="6560017" cy="5415236"/>
          </a:xfrm>
          <a:custGeom>
            <a:avLst/>
            <a:gdLst/>
            <a:ahLst/>
            <a:cxnLst/>
            <a:rect l="l" t="t" r="r" b="b"/>
            <a:pathLst>
              <a:path w="6560017" h="5415236">
                <a:moveTo>
                  <a:pt x="0" y="0"/>
                </a:moveTo>
                <a:lnTo>
                  <a:pt x="6560017" y="0"/>
                </a:lnTo>
                <a:lnTo>
                  <a:pt x="6560017" y="5415236"/>
                </a:lnTo>
                <a:lnTo>
                  <a:pt x="0" y="5415236"/>
                </a:lnTo>
                <a:lnTo>
                  <a:pt x="0" y="0"/>
                </a:lnTo>
                <a:close/>
              </a:path>
            </a:pathLst>
          </a:custGeom>
          <a:blipFill>
            <a:blip r:embed="rId2"/>
            <a:stretch>
              <a:fillRect l="-11950" r="-11950"/>
            </a:stretch>
          </a:blipFill>
        </p:spPr>
        <p:txBody>
          <a:bodyPr/>
          <a:lstStyle/>
          <a:p>
            <a:endParaRPr lang="en-IN"/>
          </a:p>
        </p:txBody>
      </p:sp>
      <p:sp>
        <p:nvSpPr>
          <p:cNvPr id="4" name="TextBox 4"/>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6" name="TextBox 6"/>
          <p:cNvSpPr txBox="1"/>
          <p:nvPr/>
        </p:nvSpPr>
        <p:spPr>
          <a:xfrm>
            <a:off x="495345" y="8966317"/>
            <a:ext cx="6559955"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By leveraging these collaborative efforts and maintaining a steadfast focus on quality, KNAV continues to uphold its mission to help individuals and organizations achieve their full potential. Through experience, knowledge, and agility, the firm fosters trust, transparency, and ethical excellence on a global scale, empowering stakeholders and driving meaningful success.</a:t>
            </a:r>
          </a:p>
        </p:txBody>
      </p:sp>
      <p:sp>
        <p:nvSpPr>
          <p:cNvPr id="7" name="TextBox 7"/>
          <p:cNvSpPr txBox="1"/>
          <p:nvPr/>
        </p:nvSpPr>
        <p:spPr>
          <a:xfrm>
            <a:off x="500023" y="6276568"/>
            <a:ext cx="6559955" cy="572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KNAV’s partners actively engage with peers across the network, fostering collaboration through regular meetings with APAC and international member firms. These interactions enhance knowledge sharing, drive innovation, and ensure consistent delivery of high-quality services.</a:t>
            </a:r>
          </a:p>
        </p:txBody>
      </p:sp>
      <p:grpSp>
        <p:nvGrpSpPr>
          <p:cNvPr id="8" name="Group 8"/>
          <p:cNvGrpSpPr/>
          <p:nvPr/>
        </p:nvGrpSpPr>
        <p:grpSpPr>
          <a:xfrm>
            <a:off x="713148" y="7172137"/>
            <a:ext cx="6133704" cy="1416864"/>
            <a:chOff x="0" y="0"/>
            <a:chExt cx="8178272" cy="1889152"/>
          </a:xfrm>
        </p:grpSpPr>
        <p:grpSp>
          <p:nvGrpSpPr>
            <p:cNvPr id="9" name="Group 9"/>
            <p:cNvGrpSpPr/>
            <p:nvPr/>
          </p:nvGrpSpPr>
          <p:grpSpPr>
            <a:xfrm>
              <a:off x="0" y="506360"/>
              <a:ext cx="1768358" cy="1382792"/>
              <a:chOff x="0" y="0"/>
              <a:chExt cx="475305" cy="371671"/>
            </a:xfrm>
          </p:grpSpPr>
          <p:sp>
            <p:nvSpPr>
              <p:cNvPr id="10" name="Freeform 10"/>
              <p:cNvSpPr/>
              <p:nvPr/>
            </p:nvSpPr>
            <p:spPr>
              <a:xfrm>
                <a:off x="0" y="0"/>
                <a:ext cx="475305" cy="371671"/>
              </a:xfrm>
              <a:custGeom>
                <a:avLst/>
                <a:gdLst/>
                <a:ahLst/>
                <a:cxnLst/>
                <a:rect l="l" t="t" r="r" b="b"/>
                <a:pathLst>
                  <a:path w="475305" h="371671">
                    <a:moveTo>
                      <a:pt x="29187" y="0"/>
                    </a:moveTo>
                    <a:lnTo>
                      <a:pt x="446118" y="0"/>
                    </a:lnTo>
                    <a:cubicBezTo>
                      <a:pt x="462237" y="0"/>
                      <a:pt x="475305" y="13067"/>
                      <a:pt x="475305" y="29187"/>
                    </a:cubicBezTo>
                    <a:lnTo>
                      <a:pt x="475305" y="342484"/>
                    </a:lnTo>
                    <a:cubicBezTo>
                      <a:pt x="475305" y="350225"/>
                      <a:pt x="472230" y="357649"/>
                      <a:pt x="466756" y="363122"/>
                    </a:cubicBezTo>
                    <a:cubicBezTo>
                      <a:pt x="461282" y="368596"/>
                      <a:pt x="453859" y="371671"/>
                      <a:pt x="446118" y="371671"/>
                    </a:cubicBezTo>
                    <a:lnTo>
                      <a:pt x="29187" y="371671"/>
                    </a:lnTo>
                    <a:cubicBezTo>
                      <a:pt x="21446" y="371671"/>
                      <a:pt x="14022" y="368596"/>
                      <a:pt x="8549" y="363122"/>
                    </a:cubicBezTo>
                    <a:cubicBezTo>
                      <a:pt x="3075" y="357649"/>
                      <a:pt x="0" y="350225"/>
                      <a:pt x="0" y="342484"/>
                    </a:cubicBezTo>
                    <a:lnTo>
                      <a:pt x="0" y="29187"/>
                    </a:lnTo>
                    <a:cubicBezTo>
                      <a:pt x="0" y="21446"/>
                      <a:pt x="3075" y="14022"/>
                      <a:pt x="8549" y="8549"/>
                    </a:cubicBezTo>
                    <a:cubicBezTo>
                      <a:pt x="14022" y="3075"/>
                      <a:pt x="21446" y="0"/>
                      <a:pt x="29187" y="0"/>
                    </a:cubicBezTo>
                    <a:close/>
                  </a:path>
                </a:pathLst>
              </a:custGeom>
              <a:solidFill>
                <a:srgbClr val="0197F6"/>
              </a:solidFill>
            </p:spPr>
            <p:txBody>
              <a:bodyPr/>
              <a:lstStyle/>
              <a:p>
                <a:endParaRPr lang="en-IN"/>
              </a:p>
            </p:txBody>
          </p:sp>
          <p:sp>
            <p:nvSpPr>
              <p:cNvPr id="11" name="TextBox 11"/>
              <p:cNvSpPr txBox="1"/>
              <p:nvPr/>
            </p:nvSpPr>
            <p:spPr>
              <a:xfrm>
                <a:off x="0" y="-9525"/>
                <a:ext cx="475305" cy="381196"/>
              </a:xfrm>
              <a:prstGeom prst="rect">
                <a:avLst/>
              </a:prstGeom>
            </p:spPr>
            <p:txBody>
              <a:bodyPr lIns="50800" tIns="50800" rIns="50800" bIns="50800" rtlCol="0" anchor="ctr"/>
              <a:lstStyle/>
              <a:p>
                <a:pPr algn="ctr">
                  <a:lnSpc>
                    <a:spcPts val="1440"/>
                  </a:lnSpc>
                </a:pPr>
                <a:endParaRPr/>
              </a:p>
            </p:txBody>
          </p:sp>
        </p:grpSp>
        <p:sp>
          <p:nvSpPr>
            <p:cNvPr id="12" name="AutoShape 12"/>
            <p:cNvSpPr/>
            <p:nvPr/>
          </p:nvSpPr>
          <p:spPr>
            <a:xfrm>
              <a:off x="112861" y="1197756"/>
              <a:ext cx="1542635" cy="0"/>
            </a:xfrm>
            <a:prstGeom prst="line">
              <a:avLst/>
            </a:prstGeom>
            <a:ln w="12700" cap="flat">
              <a:solidFill>
                <a:srgbClr val="000000"/>
              </a:solidFill>
              <a:prstDash val="solid"/>
              <a:headEnd type="none" w="sm" len="sm"/>
              <a:tailEnd type="none" w="sm" len="sm"/>
            </a:ln>
          </p:spPr>
          <p:txBody>
            <a:bodyPr/>
            <a:lstStyle/>
            <a:p>
              <a:endParaRPr lang="en-IN"/>
            </a:p>
          </p:txBody>
        </p:sp>
        <p:grpSp>
          <p:nvGrpSpPr>
            <p:cNvPr id="13" name="Group 13"/>
            <p:cNvGrpSpPr/>
            <p:nvPr/>
          </p:nvGrpSpPr>
          <p:grpSpPr>
            <a:xfrm>
              <a:off x="2075452" y="506360"/>
              <a:ext cx="1768358" cy="1382792"/>
              <a:chOff x="0" y="0"/>
              <a:chExt cx="475305" cy="371671"/>
            </a:xfrm>
          </p:grpSpPr>
          <p:sp>
            <p:nvSpPr>
              <p:cNvPr id="14" name="Freeform 14"/>
              <p:cNvSpPr/>
              <p:nvPr/>
            </p:nvSpPr>
            <p:spPr>
              <a:xfrm>
                <a:off x="0" y="0"/>
                <a:ext cx="475305" cy="371671"/>
              </a:xfrm>
              <a:custGeom>
                <a:avLst/>
                <a:gdLst/>
                <a:ahLst/>
                <a:cxnLst/>
                <a:rect l="l" t="t" r="r" b="b"/>
                <a:pathLst>
                  <a:path w="475305" h="371671">
                    <a:moveTo>
                      <a:pt x="29187" y="0"/>
                    </a:moveTo>
                    <a:lnTo>
                      <a:pt x="446118" y="0"/>
                    </a:lnTo>
                    <a:cubicBezTo>
                      <a:pt x="462237" y="0"/>
                      <a:pt x="475305" y="13067"/>
                      <a:pt x="475305" y="29187"/>
                    </a:cubicBezTo>
                    <a:lnTo>
                      <a:pt x="475305" y="342484"/>
                    </a:lnTo>
                    <a:cubicBezTo>
                      <a:pt x="475305" y="350225"/>
                      <a:pt x="472230" y="357649"/>
                      <a:pt x="466756" y="363122"/>
                    </a:cubicBezTo>
                    <a:cubicBezTo>
                      <a:pt x="461282" y="368596"/>
                      <a:pt x="453859" y="371671"/>
                      <a:pt x="446118" y="371671"/>
                    </a:cubicBezTo>
                    <a:lnTo>
                      <a:pt x="29187" y="371671"/>
                    </a:lnTo>
                    <a:cubicBezTo>
                      <a:pt x="21446" y="371671"/>
                      <a:pt x="14022" y="368596"/>
                      <a:pt x="8549" y="363122"/>
                    </a:cubicBezTo>
                    <a:cubicBezTo>
                      <a:pt x="3075" y="357649"/>
                      <a:pt x="0" y="350225"/>
                      <a:pt x="0" y="342484"/>
                    </a:cubicBezTo>
                    <a:lnTo>
                      <a:pt x="0" y="29187"/>
                    </a:lnTo>
                    <a:cubicBezTo>
                      <a:pt x="0" y="21446"/>
                      <a:pt x="3075" y="14022"/>
                      <a:pt x="8549" y="8549"/>
                    </a:cubicBezTo>
                    <a:cubicBezTo>
                      <a:pt x="14022" y="3075"/>
                      <a:pt x="21446" y="0"/>
                      <a:pt x="29187" y="0"/>
                    </a:cubicBezTo>
                    <a:close/>
                  </a:path>
                </a:pathLst>
              </a:custGeom>
              <a:solidFill>
                <a:srgbClr val="323834"/>
              </a:solidFill>
            </p:spPr>
            <p:txBody>
              <a:bodyPr/>
              <a:lstStyle/>
              <a:p>
                <a:endParaRPr lang="en-IN"/>
              </a:p>
            </p:txBody>
          </p:sp>
          <p:sp>
            <p:nvSpPr>
              <p:cNvPr id="15" name="TextBox 15"/>
              <p:cNvSpPr txBox="1"/>
              <p:nvPr/>
            </p:nvSpPr>
            <p:spPr>
              <a:xfrm>
                <a:off x="0" y="-9525"/>
                <a:ext cx="475305" cy="381196"/>
              </a:xfrm>
              <a:prstGeom prst="rect">
                <a:avLst/>
              </a:prstGeom>
            </p:spPr>
            <p:txBody>
              <a:bodyPr lIns="50800" tIns="50800" rIns="50800" bIns="50800" rtlCol="0" anchor="ctr"/>
              <a:lstStyle/>
              <a:p>
                <a:pPr algn="ctr">
                  <a:lnSpc>
                    <a:spcPts val="1440"/>
                  </a:lnSpc>
                </a:pPr>
                <a:endParaRPr/>
              </a:p>
            </p:txBody>
          </p:sp>
        </p:grpSp>
        <p:sp>
          <p:nvSpPr>
            <p:cNvPr id="16" name="AutoShape 16"/>
            <p:cNvSpPr/>
            <p:nvPr/>
          </p:nvSpPr>
          <p:spPr>
            <a:xfrm>
              <a:off x="2188314" y="1197756"/>
              <a:ext cx="1542635" cy="0"/>
            </a:xfrm>
            <a:prstGeom prst="line">
              <a:avLst/>
            </a:prstGeom>
            <a:ln w="12700" cap="flat">
              <a:solidFill>
                <a:srgbClr val="0197F6"/>
              </a:solidFill>
              <a:prstDash val="solid"/>
              <a:headEnd type="none" w="sm" len="sm"/>
              <a:tailEnd type="none" w="sm" len="sm"/>
            </a:ln>
          </p:spPr>
          <p:txBody>
            <a:bodyPr/>
            <a:lstStyle/>
            <a:p>
              <a:endParaRPr lang="en-IN"/>
            </a:p>
          </p:txBody>
        </p:sp>
        <p:grpSp>
          <p:nvGrpSpPr>
            <p:cNvPr id="17" name="Group 17"/>
            <p:cNvGrpSpPr/>
            <p:nvPr/>
          </p:nvGrpSpPr>
          <p:grpSpPr>
            <a:xfrm>
              <a:off x="4150905" y="506360"/>
              <a:ext cx="1768358" cy="1382792"/>
              <a:chOff x="0" y="0"/>
              <a:chExt cx="475305" cy="371671"/>
            </a:xfrm>
          </p:grpSpPr>
          <p:sp>
            <p:nvSpPr>
              <p:cNvPr id="18" name="Freeform 18"/>
              <p:cNvSpPr/>
              <p:nvPr/>
            </p:nvSpPr>
            <p:spPr>
              <a:xfrm>
                <a:off x="0" y="0"/>
                <a:ext cx="475305" cy="371671"/>
              </a:xfrm>
              <a:custGeom>
                <a:avLst/>
                <a:gdLst/>
                <a:ahLst/>
                <a:cxnLst/>
                <a:rect l="l" t="t" r="r" b="b"/>
                <a:pathLst>
                  <a:path w="475305" h="371671">
                    <a:moveTo>
                      <a:pt x="29187" y="0"/>
                    </a:moveTo>
                    <a:lnTo>
                      <a:pt x="446118" y="0"/>
                    </a:lnTo>
                    <a:cubicBezTo>
                      <a:pt x="462237" y="0"/>
                      <a:pt x="475305" y="13067"/>
                      <a:pt x="475305" y="29187"/>
                    </a:cubicBezTo>
                    <a:lnTo>
                      <a:pt x="475305" y="342484"/>
                    </a:lnTo>
                    <a:cubicBezTo>
                      <a:pt x="475305" y="350225"/>
                      <a:pt x="472230" y="357649"/>
                      <a:pt x="466756" y="363122"/>
                    </a:cubicBezTo>
                    <a:cubicBezTo>
                      <a:pt x="461282" y="368596"/>
                      <a:pt x="453859" y="371671"/>
                      <a:pt x="446118" y="371671"/>
                    </a:cubicBezTo>
                    <a:lnTo>
                      <a:pt x="29187" y="371671"/>
                    </a:lnTo>
                    <a:cubicBezTo>
                      <a:pt x="21446" y="371671"/>
                      <a:pt x="14022" y="368596"/>
                      <a:pt x="8549" y="363122"/>
                    </a:cubicBezTo>
                    <a:cubicBezTo>
                      <a:pt x="3075" y="357649"/>
                      <a:pt x="0" y="350225"/>
                      <a:pt x="0" y="342484"/>
                    </a:cubicBezTo>
                    <a:lnTo>
                      <a:pt x="0" y="29187"/>
                    </a:lnTo>
                    <a:cubicBezTo>
                      <a:pt x="0" y="21446"/>
                      <a:pt x="3075" y="14022"/>
                      <a:pt x="8549" y="8549"/>
                    </a:cubicBezTo>
                    <a:cubicBezTo>
                      <a:pt x="14022" y="3075"/>
                      <a:pt x="21446" y="0"/>
                      <a:pt x="29187" y="0"/>
                    </a:cubicBezTo>
                    <a:close/>
                  </a:path>
                </a:pathLst>
              </a:custGeom>
              <a:solidFill>
                <a:srgbClr val="0197F6"/>
              </a:solidFill>
            </p:spPr>
            <p:txBody>
              <a:bodyPr/>
              <a:lstStyle/>
              <a:p>
                <a:endParaRPr lang="en-IN"/>
              </a:p>
            </p:txBody>
          </p:sp>
          <p:sp>
            <p:nvSpPr>
              <p:cNvPr id="19" name="TextBox 19"/>
              <p:cNvSpPr txBox="1"/>
              <p:nvPr/>
            </p:nvSpPr>
            <p:spPr>
              <a:xfrm>
                <a:off x="0" y="-9525"/>
                <a:ext cx="475305" cy="381196"/>
              </a:xfrm>
              <a:prstGeom prst="rect">
                <a:avLst/>
              </a:prstGeom>
            </p:spPr>
            <p:txBody>
              <a:bodyPr lIns="50800" tIns="50800" rIns="50800" bIns="50800" rtlCol="0" anchor="ctr"/>
              <a:lstStyle/>
              <a:p>
                <a:pPr algn="ctr">
                  <a:lnSpc>
                    <a:spcPts val="1440"/>
                  </a:lnSpc>
                </a:pPr>
                <a:endParaRPr/>
              </a:p>
            </p:txBody>
          </p:sp>
        </p:grpSp>
        <p:sp>
          <p:nvSpPr>
            <p:cNvPr id="20" name="AutoShape 20"/>
            <p:cNvSpPr/>
            <p:nvPr/>
          </p:nvSpPr>
          <p:spPr>
            <a:xfrm>
              <a:off x="4263766" y="1197756"/>
              <a:ext cx="1542635" cy="0"/>
            </a:xfrm>
            <a:prstGeom prst="line">
              <a:avLst/>
            </a:prstGeom>
            <a:ln w="12700" cap="flat">
              <a:solidFill>
                <a:srgbClr val="000000"/>
              </a:solidFill>
              <a:prstDash val="solid"/>
              <a:headEnd type="none" w="sm" len="sm"/>
              <a:tailEnd type="none" w="sm" len="sm"/>
            </a:ln>
          </p:spPr>
          <p:txBody>
            <a:bodyPr/>
            <a:lstStyle/>
            <a:p>
              <a:endParaRPr lang="en-IN"/>
            </a:p>
          </p:txBody>
        </p:sp>
        <p:sp>
          <p:nvSpPr>
            <p:cNvPr id="21" name="TextBox 21"/>
            <p:cNvSpPr txBox="1"/>
            <p:nvPr/>
          </p:nvSpPr>
          <p:spPr>
            <a:xfrm>
              <a:off x="0" y="-28575"/>
              <a:ext cx="8178272" cy="267335"/>
            </a:xfrm>
            <a:prstGeom prst="rect">
              <a:avLst/>
            </a:prstGeom>
          </p:spPr>
          <p:txBody>
            <a:bodyPr lIns="0" tIns="0" rIns="0" bIns="0" rtlCol="0" anchor="t">
              <a:spAutoFit/>
            </a:bodyPr>
            <a:lstStyle/>
            <a:p>
              <a:pPr algn="ctr">
                <a:lnSpc>
                  <a:spcPts val="1679"/>
                </a:lnSpc>
              </a:pPr>
              <a:r>
                <a:rPr lang="en-US" sz="1200" b="1">
                  <a:solidFill>
                    <a:srgbClr val="0197F6"/>
                  </a:solidFill>
                  <a:latin typeface="Lato Bold"/>
                  <a:ea typeface="Lato Bold"/>
                  <a:cs typeface="Lato Bold"/>
                  <a:sym typeface="Lato Bold"/>
                </a:rPr>
                <a:t>Allinial Global Key Metrics</a:t>
              </a:r>
            </a:p>
          </p:txBody>
        </p:sp>
        <p:sp>
          <p:nvSpPr>
            <p:cNvPr id="22" name="TextBox 22"/>
            <p:cNvSpPr txBox="1"/>
            <p:nvPr/>
          </p:nvSpPr>
          <p:spPr>
            <a:xfrm>
              <a:off x="112861" y="1324146"/>
              <a:ext cx="1542635" cy="352326"/>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63</a:t>
              </a:r>
            </a:p>
          </p:txBody>
        </p:sp>
        <p:sp>
          <p:nvSpPr>
            <p:cNvPr id="23" name="TextBox 23"/>
            <p:cNvSpPr txBox="1"/>
            <p:nvPr/>
          </p:nvSpPr>
          <p:spPr>
            <a:xfrm>
              <a:off x="112861" y="716139"/>
              <a:ext cx="1542635" cy="2508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Member Firms</a:t>
              </a:r>
            </a:p>
          </p:txBody>
        </p:sp>
        <p:sp>
          <p:nvSpPr>
            <p:cNvPr id="24" name="TextBox 24"/>
            <p:cNvSpPr txBox="1"/>
            <p:nvPr/>
          </p:nvSpPr>
          <p:spPr>
            <a:xfrm>
              <a:off x="2188314" y="1324146"/>
              <a:ext cx="1542635" cy="352326"/>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17</a:t>
              </a:r>
            </a:p>
          </p:txBody>
        </p:sp>
        <p:sp>
          <p:nvSpPr>
            <p:cNvPr id="25" name="TextBox 25"/>
            <p:cNvSpPr txBox="1"/>
            <p:nvPr/>
          </p:nvSpPr>
          <p:spPr>
            <a:xfrm>
              <a:off x="2188314" y="595464"/>
              <a:ext cx="1542635" cy="492224"/>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Countries Represented</a:t>
              </a:r>
            </a:p>
          </p:txBody>
        </p:sp>
        <p:sp>
          <p:nvSpPr>
            <p:cNvPr id="26" name="TextBox 26"/>
            <p:cNvSpPr txBox="1"/>
            <p:nvPr/>
          </p:nvSpPr>
          <p:spPr>
            <a:xfrm>
              <a:off x="4263766" y="1324146"/>
              <a:ext cx="1542635" cy="352326"/>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8,450</a:t>
              </a:r>
            </a:p>
          </p:txBody>
        </p:sp>
        <p:sp>
          <p:nvSpPr>
            <p:cNvPr id="27" name="TextBox 27"/>
            <p:cNvSpPr txBox="1"/>
            <p:nvPr/>
          </p:nvSpPr>
          <p:spPr>
            <a:xfrm>
              <a:off x="4261516" y="716139"/>
              <a:ext cx="1542635" cy="2508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Total Staff</a:t>
              </a:r>
            </a:p>
          </p:txBody>
        </p:sp>
        <p:grpSp>
          <p:nvGrpSpPr>
            <p:cNvPr id="28" name="Group 28"/>
            <p:cNvGrpSpPr/>
            <p:nvPr/>
          </p:nvGrpSpPr>
          <p:grpSpPr>
            <a:xfrm>
              <a:off x="6155377" y="506360"/>
              <a:ext cx="1768358" cy="1382792"/>
              <a:chOff x="0" y="0"/>
              <a:chExt cx="475305" cy="371671"/>
            </a:xfrm>
          </p:grpSpPr>
          <p:sp>
            <p:nvSpPr>
              <p:cNvPr id="29" name="Freeform 29"/>
              <p:cNvSpPr/>
              <p:nvPr/>
            </p:nvSpPr>
            <p:spPr>
              <a:xfrm>
                <a:off x="0" y="0"/>
                <a:ext cx="475305" cy="371671"/>
              </a:xfrm>
              <a:custGeom>
                <a:avLst/>
                <a:gdLst/>
                <a:ahLst/>
                <a:cxnLst/>
                <a:rect l="l" t="t" r="r" b="b"/>
                <a:pathLst>
                  <a:path w="475305" h="371671">
                    <a:moveTo>
                      <a:pt x="29187" y="0"/>
                    </a:moveTo>
                    <a:lnTo>
                      <a:pt x="446118" y="0"/>
                    </a:lnTo>
                    <a:cubicBezTo>
                      <a:pt x="462237" y="0"/>
                      <a:pt x="475305" y="13067"/>
                      <a:pt x="475305" y="29187"/>
                    </a:cubicBezTo>
                    <a:lnTo>
                      <a:pt x="475305" y="342484"/>
                    </a:lnTo>
                    <a:cubicBezTo>
                      <a:pt x="475305" y="350225"/>
                      <a:pt x="472230" y="357649"/>
                      <a:pt x="466756" y="363122"/>
                    </a:cubicBezTo>
                    <a:cubicBezTo>
                      <a:pt x="461282" y="368596"/>
                      <a:pt x="453859" y="371671"/>
                      <a:pt x="446118" y="371671"/>
                    </a:cubicBezTo>
                    <a:lnTo>
                      <a:pt x="29187" y="371671"/>
                    </a:lnTo>
                    <a:cubicBezTo>
                      <a:pt x="21446" y="371671"/>
                      <a:pt x="14022" y="368596"/>
                      <a:pt x="8549" y="363122"/>
                    </a:cubicBezTo>
                    <a:cubicBezTo>
                      <a:pt x="3075" y="357649"/>
                      <a:pt x="0" y="350225"/>
                      <a:pt x="0" y="342484"/>
                    </a:cubicBezTo>
                    <a:lnTo>
                      <a:pt x="0" y="29187"/>
                    </a:lnTo>
                    <a:cubicBezTo>
                      <a:pt x="0" y="21446"/>
                      <a:pt x="3075" y="14022"/>
                      <a:pt x="8549" y="8549"/>
                    </a:cubicBezTo>
                    <a:cubicBezTo>
                      <a:pt x="14022" y="3075"/>
                      <a:pt x="21446" y="0"/>
                      <a:pt x="29187" y="0"/>
                    </a:cubicBezTo>
                    <a:close/>
                  </a:path>
                </a:pathLst>
              </a:custGeom>
              <a:solidFill>
                <a:srgbClr val="0197F6"/>
              </a:solidFill>
            </p:spPr>
            <p:txBody>
              <a:bodyPr/>
              <a:lstStyle/>
              <a:p>
                <a:endParaRPr lang="en-IN"/>
              </a:p>
            </p:txBody>
          </p:sp>
          <p:sp>
            <p:nvSpPr>
              <p:cNvPr id="30" name="TextBox 30"/>
              <p:cNvSpPr txBox="1"/>
              <p:nvPr/>
            </p:nvSpPr>
            <p:spPr>
              <a:xfrm>
                <a:off x="0" y="-9525"/>
                <a:ext cx="475305" cy="381196"/>
              </a:xfrm>
              <a:prstGeom prst="rect">
                <a:avLst/>
              </a:prstGeom>
            </p:spPr>
            <p:txBody>
              <a:bodyPr lIns="50800" tIns="50800" rIns="50800" bIns="50800" rtlCol="0" anchor="ctr"/>
              <a:lstStyle/>
              <a:p>
                <a:pPr algn="ctr">
                  <a:lnSpc>
                    <a:spcPts val="1440"/>
                  </a:lnSpc>
                </a:pPr>
                <a:endParaRPr/>
              </a:p>
            </p:txBody>
          </p:sp>
        </p:grpSp>
        <p:sp>
          <p:nvSpPr>
            <p:cNvPr id="31" name="AutoShape 31"/>
            <p:cNvSpPr/>
            <p:nvPr/>
          </p:nvSpPr>
          <p:spPr>
            <a:xfrm>
              <a:off x="6268238" y="1197756"/>
              <a:ext cx="1542635" cy="0"/>
            </a:xfrm>
            <a:prstGeom prst="line">
              <a:avLst/>
            </a:prstGeom>
            <a:ln w="12700" cap="flat">
              <a:solidFill>
                <a:srgbClr val="000000"/>
              </a:solidFill>
              <a:prstDash val="solid"/>
              <a:headEnd type="none" w="sm" len="sm"/>
              <a:tailEnd type="none" w="sm" len="sm"/>
            </a:ln>
          </p:spPr>
          <p:txBody>
            <a:bodyPr/>
            <a:lstStyle/>
            <a:p>
              <a:endParaRPr lang="en-IN"/>
            </a:p>
          </p:txBody>
        </p:sp>
        <p:sp>
          <p:nvSpPr>
            <p:cNvPr id="32" name="TextBox 32"/>
            <p:cNvSpPr txBox="1"/>
            <p:nvPr/>
          </p:nvSpPr>
          <p:spPr>
            <a:xfrm>
              <a:off x="6223107" y="1562881"/>
              <a:ext cx="518889" cy="167622"/>
            </a:xfrm>
            <a:prstGeom prst="rect">
              <a:avLst/>
            </a:prstGeom>
          </p:spPr>
          <p:txBody>
            <a:bodyPr lIns="0" tIns="0" rIns="0" bIns="0" rtlCol="0" anchor="t">
              <a:spAutoFit/>
            </a:bodyPr>
            <a:lstStyle/>
            <a:p>
              <a:pPr marL="0" lvl="0" indent="0" algn="ctr">
                <a:lnSpc>
                  <a:spcPts val="960"/>
                </a:lnSpc>
                <a:spcBef>
                  <a:spcPct val="0"/>
                </a:spcBef>
              </a:pPr>
              <a:r>
                <a:rPr lang="en-US" sz="800" b="1">
                  <a:solidFill>
                    <a:srgbClr val="FFFFFF"/>
                  </a:solidFill>
                  <a:latin typeface="Lato Bold"/>
                  <a:ea typeface="Lato Bold"/>
                  <a:cs typeface="Lato Bold"/>
                  <a:sym typeface="Lato Bold"/>
                </a:rPr>
                <a:t>Over </a:t>
              </a:r>
            </a:p>
          </p:txBody>
        </p:sp>
        <p:sp>
          <p:nvSpPr>
            <p:cNvPr id="33" name="TextBox 33"/>
            <p:cNvSpPr txBox="1"/>
            <p:nvPr/>
          </p:nvSpPr>
          <p:spPr>
            <a:xfrm>
              <a:off x="6616248" y="1222951"/>
              <a:ext cx="1068877" cy="619224"/>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FFFFFF"/>
                  </a:solidFill>
                  <a:latin typeface="Lato Bold"/>
                  <a:ea typeface="Lato Bold"/>
                  <a:cs typeface="Lato Bold"/>
                  <a:sym typeface="Lato Bold"/>
                </a:rPr>
                <a:t>USD 406 billion</a:t>
              </a:r>
            </a:p>
          </p:txBody>
        </p:sp>
        <p:sp>
          <p:nvSpPr>
            <p:cNvPr id="34" name="TextBox 34"/>
            <p:cNvSpPr txBox="1"/>
            <p:nvPr/>
          </p:nvSpPr>
          <p:spPr>
            <a:xfrm>
              <a:off x="6268238" y="716139"/>
              <a:ext cx="1542635" cy="2508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Annual Revenue</a:t>
              </a:r>
            </a:p>
          </p:txBody>
        </p:sp>
      </p:grpSp>
      <p:sp>
        <p:nvSpPr>
          <p:cNvPr id="35" name="TextBox 16">
            <a:extLst>
              <a:ext uri="{FF2B5EF4-FFF2-40B4-BE49-F238E27FC236}">
                <a16:creationId xmlns:a16="http://schemas.microsoft.com/office/drawing/2014/main" id="{7D7C70E6-53FF-FB0F-2108-7AD2D8682097}"/>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7</a:t>
            </a:fld>
            <a:endParaRPr lang="en-US" sz="999" b="1" dirty="0">
              <a:solidFill>
                <a:srgbClr val="A6A6A6"/>
              </a:solidFill>
              <a:latin typeface="Lato"/>
              <a:ea typeface="Lato"/>
              <a:cs typeface="Lato"/>
              <a:sym typeface="Lato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3">
            <a:extLst>
              <a:ext uri="{FF2B5EF4-FFF2-40B4-BE49-F238E27FC236}">
                <a16:creationId xmlns:a16="http://schemas.microsoft.com/office/drawing/2014/main" id="{935563A0-E7E7-5C1D-60C6-ED24961350CB}"/>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TextBox 4"/>
          <p:cNvSpPr txBox="1"/>
          <p:nvPr/>
        </p:nvSpPr>
        <p:spPr>
          <a:xfrm>
            <a:off x="485989" y="396678"/>
            <a:ext cx="5259919" cy="9239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Key Metrics: </a:t>
            </a:r>
          </a:p>
          <a:p>
            <a:pPr algn="l">
              <a:lnSpc>
                <a:spcPts val="3600"/>
              </a:lnSpc>
            </a:pPr>
            <a:r>
              <a:rPr lang="en-US" sz="3000" b="1" dirty="0">
                <a:solidFill>
                  <a:srgbClr val="FFFFFF"/>
                </a:solidFill>
                <a:latin typeface="Lato Bold"/>
                <a:ea typeface="Lato Bold"/>
                <a:cs typeface="Lato Bold"/>
                <a:sym typeface="Lato Bold"/>
              </a:rPr>
              <a:t>Insights into Our Progress</a:t>
            </a:r>
          </a:p>
        </p:txBody>
      </p:sp>
      <p:sp>
        <p:nvSpPr>
          <p:cNvPr id="5" name="TextBox 5"/>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15" name="TextBox 16">
            <a:extLst>
              <a:ext uri="{FF2B5EF4-FFF2-40B4-BE49-F238E27FC236}">
                <a16:creationId xmlns:a16="http://schemas.microsoft.com/office/drawing/2014/main" id="{005216A9-6B8A-BE1E-82C1-16C5F5F1F618}"/>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8</a:t>
            </a:fld>
            <a:endParaRPr lang="en-US" sz="999" b="1" dirty="0">
              <a:solidFill>
                <a:srgbClr val="A6A6A6"/>
              </a:solidFill>
              <a:latin typeface="Lato"/>
              <a:ea typeface="Lato"/>
              <a:cs typeface="Lato"/>
              <a:sym typeface="Lato Bold"/>
            </a:endParaRPr>
          </a:p>
        </p:txBody>
      </p:sp>
      <p:pic>
        <p:nvPicPr>
          <p:cNvPr id="6" name="Picture 7">
            <a:extLst>
              <a:ext uri="{FF2B5EF4-FFF2-40B4-BE49-F238E27FC236}">
                <a16:creationId xmlns:a16="http://schemas.microsoft.com/office/drawing/2014/main" id="{A38F4400-F4A2-6FA6-5DC3-84B349DF5605}"/>
              </a:ext>
            </a:extLst>
          </p:cNvPr>
          <p:cNvPicPr>
            <a:picLocks noChangeAspect="1"/>
          </p:cNvPicPr>
          <p:nvPr/>
        </p:nvPicPr>
        <p:blipFill>
          <a:blip r:embed="rId3"/>
          <a:stretch>
            <a:fillRect/>
          </a:stretch>
        </p:blipFill>
        <p:spPr>
          <a:xfrm>
            <a:off x="3785209" y="2427059"/>
            <a:ext cx="2984953" cy="2454216"/>
          </a:xfrm>
          <a:prstGeom prst="rect">
            <a:avLst/>
          </a:prstGeom>
        </p:spPr>
      </p:pic>
      <p:sp>
        <p:nvSpPr>
          <p:cNvPr id="8" name="AutoShape 8">
            <a:extLst>
              <a:ext uri="{FF2B5EF4-FFF2-40B4-BE49-F238E27FC236}">
                <a16:creationId xmlns:a16="http://schemas.microsoft.com/office/drawing/2014/main" id="{9745985F-2468-2C53-3920-D9784F0184B7}"/>
              </a:ext>
            </a:extLst>
          </p:cNvPr>
          <p:cNvSpPr/>
          <p:nvPr/>
        </p:nvSpPr>
        <p:spPr>
          <a:xfrm>
            <a:off x="4014459" y="2451968"/>
            <a:ext cx="2559028" cy="0"/>
          </a:xfrm>
          <a:prstGeom prst="line">
            <a:avLst/>
          </a:prstGeom>
          <a:ln w="9525" cap="flat">
            <a:solidFill>
              <a:srgbClr val="323834"/>
            </a:solidFill>
            <a:prstDash val="solid"/>
            <a:headEnd type="none" w="sm" len="sm"/>
            <a:tailEnd type="none" w="sm" len="sm"/>
          </a:ln>
        </p:spPr>
        <p:txBody>
          <a:bodyPr/>
          <a:lstStyle/>
          <a:p>
            <a:endParaRPr lang="en-IN"/>
          </a:p>
        </p:txBody>
      </p:sp>
      <p:sp>
        <p:nvSpPr>
          <p:cNvPr id="9" name="AutoShape 9">
            <a:extLst>
              <a:ext uri="{FF2B5EF4-FFF2-40B4-BE49-F238E27FC236}">
                <a16:creationId xmlns:a16="http://schemas.microsoft.com/office/drawing/2014/main" id="{C128B3F2-7ABE-D975-7A8C-8CD6C6D0ED06}"/>
              </a:ext>
            </a:extLst>
          </p:cNvPr>
          <p:cNvSpPr/>
          <p:nvPr/>
        </p:nvSpPr>
        <p:spPr>
          <a:xfrm>
            <a:off x="485989" y="2464601"/>
            <a:ext cx="2581967" cy="0"/>
          </a:xfrm>
          <a:prstGeom prst="line">
            <a:avLst/>
          </a:prstGeom>
          <a:ln w="9525" cap="flat">
            <a:solidFill>
              <a:srgbClr val="323834"/>
            </a:solidFill>
            <a:prstDash val="solid"/>
            <a:headEnd type="none" w="sm" len="sm"/>
            <a:tailEnd type="none" w="sm" len="sm"/>
          </a:ln>
        </p:spPr>
        <p:txBody>
          <a:bodyPr/>
          <a:lstStyle/>
          <a:p>
            <a:endParaRPr lang="en-IN"/>
          </a:p>
        </p:txBody>
      </p:sp>
      <p:sp>
        <p:nvSpPr>
          <p:cNvPr id="10" name="TextBox 10">
            <a:extLst>
              <a:ext uri="{FF2B5EF4-FFF2-40B4-BE49-F238E27FC236}">
                <a16:creationId xmlns:a16="http://schemas.microsoft.com/office/drawing/2014/main" id="{4019F4E2-A67F-60D3-60CA-9C79DAD5A773}"/>
              </a:ext>
            </a:extLst>
          </p:cNvPr>
          <p:cNvSpPr txBox="1"/>
          <p:nvPr/>
        </p:nvSpPr>
        <p:spPr>
          <a:xfrm>
            <a:off x="4020184" y="2175313"/>
            <a:ext cx="2764848"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Audit Team - Gender Composition </a:t>
            </a:r>
          </a:p>
        </p:txBody>
      </p:sp>
      <p:sp>
        <p:nvSpPr>
          <p:cNvPr id="11" name="TextBox 11">
            <a:extLst>
              <a:ext uri="{FF2B5EF4-FFF2-40B4-BE49-F238E27FC236}">
                <a16:creationId xmlns:a16="http://schemas.microsoft.com/office/drawing/2014/main" id="{E0AF551A-4767-EEF7-8A12-8BE381899AC7}"/>
              </a:ext>
            </a:extLst>
          </p:cNvPr>
          <p:cNvSpPr txBox="1"/>
          <p:nvPr/>
        </p:nvSpPr>
        <p:spPr>
          <a:xfrm>
            <a:off x="485989" y="1982891"/>
            <a:ext cx="2764848" cy="371343"/>
          </a:xfrm>
          <a:prstGeom prst="rect">
            <a:avLst/>
          </a:prstGeom>
        </p:spPr>
        <p:txBody>
          <a:bodyPr lIns="0" tIns="0" rIns="0" bIns="0" rtlCol="0" anchor="t">
            <a:spAutoFit/>
          </a:bodyPr>
          <a:lstStyle/>
          <a:p>
            <a:pPr algn="l">
              <a:lnSpc>
                <a:spcPts val="1440"/>
              </a:lnSpc>
            </a:pPr>
            <a:r>
              <a:rPr lang="en-US" sz="1200" b="1">
                <a:solidFill>
                  <a:srgbClr val="000000"/>
                </a:solidFill>
                <a:latin typeface="Lato Bold"/>
                <a:ea typeface="Lato Bold"/>
                <a:cs typeface="Lato Bold"/>
                <a:sym typeface="Lato Bold"/>
              </a:rPr>
              <a:t>Total Number of Employees</a:t>
            </a:r>
          </a:p>
          <a:p>
            <a:pPr marL="0" lvl="0" indent="0" algn="l">
              <a:lnSpc>
                <a:spcPts val="1440"/>
              </a:lnSpc>
              <a:spcBef>
                <a:spcPct val="0"/>
              </a:spcBef>
            </a:pPr>
            <a:r>
              <a:rPr lang="en-US" sz="1200" b="1">
                <a:solidFill>
                  <a:srgbClr val="000000"/>
                </a:solidFill>
                <a:latin typeface="Lato Bold"/>
                <a:ea typeface="Lato Bold"/>
                <a:cs typeface="Lato Bold"/>
                <a:sym typeface="Lato Bold"/>
              </a:rPr>
              <a:t>[Excluding Interns]</a:t>
            </a:r>
          </a:p>
        </p:txBody>
      </p:sp>
      <p:sp>
        <p:nvSpPr>
          <p:cNvPr id="12" name="TextBox 12">
            <a:extLst>
              <a:ext uri="{FF2B5EF4-FFF2-40B4-BE49-F238E27FC236}">
                <a16:creationId xmlns:a16="http://schemas.microsoft.com/office/drawing/2014/main" id="{46CB57DA-D612-D379-0202-05CA74642D15}"/>
              </a:ext>
            </a:extLst>
          </p:cNvPr>
          <p:cNvSpPr txBox="1"/>
          <p:nvPr/>
        </p:nvSpPr>
        <p:spPr>
          <a:xfrm>
            <a:off x="485989" y="2574138"/>
            <a:ext cx="825312" cy="828675"/>
          </a:xfrm>
          <a:prstGeom prst="rect">
            <a:avLst/>
          </a:prstGeom>
        </p:spPr>
        <p:txBody>
          <a:bodyPr lIns="0" tIns="0" rIns="0" bIns="0" rtlCol="0" anchor="t">
            <a:spAutoFit/>
          </a:bodyPr>
          <a:lstStyle/>
          <a:p>
            <a:pPr marL="0" lvl="0" indent="0" algn="l">
              <a:lnSpc>
                <a:spcPts val="6599"/>
              </a:lnSpc>
              <a:spcBef>
                <a:spcPct val="0"/>
              </a:spcBef>
            </a:pPr>
            <a:r>
              <a:rPr lang="en-US" sz="5499" b="1">
                <a:solidFill>
                  <a:srgbClr val="0197F6"/>
                </a:solidFill>
                <a:latin typeface="Lato Bold"/>
                <a:ea typeface="Lato Bold"/>
                <a:cs typeface="Lato Bold"/>
                <a:sym typeface="Lato Bold"/>
              </a:rPr>
              <a:t>15</a:t>
            </a:r>
          </a:p>
        </p:txBody>
      </p:sp>
      <p:sp>
        <p:nvSpPr>
          <p:cNvPr id="13" name="TextBox 13">
            <a:extLst>
              <a:ext uri="{FF2B5EF4-FFF2-40B4-BE49-F238E27FC236}">
                <a16:creationId xmlns:a16="http://schemas.microsoft.com/office/drawing/2014/main" id="{73C8CAD1-55C1-BCC1-AD35-A1AF62B8DCA4}"/>
              </a:ext>
            </a:extLst>
          </p:cNvPr>
          <p:cNvSpPr txBox="1"/>
          <p:nvPr/>
        </p:nvSpPr>
        <p:spPr>
          <a:xfrm>
            <a:off x="854705" y="3063570"/>
            <a:ext cx="1509708" cy="238059"/>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0197F6"/>
                </a:solidFill>
                <a:latin typeface="Lato Bold"/>
                <a:ea typeface="Lato Bold"/>
                <a:cs typeface="Lato Bold"/>
                <a:sym typeface="Lato Bold"/>
              </a:rPr>
              <a:t>FTE</a:t>
            </a:r>
          </a:p>
        </p:txBody>
      </p:sp>
      <p:sp>
        <p:nvSpPr>
          <p:cNvPr id="14" name="TextBox 14">
            <a:extLst>
              <a:ext uri="{FF2B5EF4-FFF2-40B4-BE49-F238E27FC236}">
                <a16:creationId xmlns:a16="http://schemas.microsoft.com/office/drawing/2014/main" id="{5E4F3117-0F7D-24A6-60B5-976E43B43CF8}"/>
              </a:ext>
            </a:extLst>
          </p:cNvPr>
          <p:cNvSpPr txBox="1"/>
          <p:nvPr/>
        </p:nvSpPr>
        <p:spPr>
          <a:xfrm>
            <a:off x="4016405" y="8518826"/>
            <a:ext cx="2573759"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Quality Performance Ratings</a:t>
            </a:r>
          </a:p>
        </p:txBody>
      </p:sp>
      <p:sp>
        <p:nvSpPr>
          <p:cNvPr id="15" name="TextBox 15">
            <a:extLst>
              <a:ext uri="{FF2B5EF4-FFF2-40B4-BE49-F238E27FC236}">
                <a16:creationId xmlns:a16="http://schemas.microsoft.com/office/drawing/2014/main" id="{C79F2EF8-1779-923B-EBFE-5E2533739FB1}"/>
              </a:ext>
            </a:extLst>
          </p:cNvPr>
          <p:cNvSpPr txBox="1"/>
          <p:nvPr/>
        </p:nvSpPr>
        <p:spPr>
          <a:xfrm>
            <a:off x="4087863" y="8957211"/>
            <a:ext cx="728724" cy="190537"/>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‘A’ grade </a:t>
            </a:r>
          </a:p>
        </p:txBody>
      </p:sp>
      <p:sp>
        <p:nvSpPr>
          <p:cNvPr id="16" name="TextBox 16">
            <a:extLst>
              <a:ext uri="{FF2B5EF4-FFF2-40B4-BE49-F238E27FC236}">
                <a16:creationId xmlns:a16="http://schemas.microsoft.com/office/drawing/2014/main" id="{B025575D-0881-CDDF-40E6-F3A39C4B69C7}"/>
              </a:ext>
            </a:extLst>
          </p:cNvPr>
          <p:cNvSpPr txBox="1"/>
          <p:nvPr/>
        </p:nvSpPr>
        <p:spPr>
          <a:xfrm>
            <a:off x="4087863" y="9283723"/>
            <a:ext cx="728724" cy="190537"/>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‘B’ grade </a:t>
            </a:r>
          </a:p>
        </p:txBody>
      </p:sp>
      <p:sp>
        <p:nvSpPr>
          <p:cNvPr id="17" name="TextBox 17">
            <a:extLst>
              <a:ext uri="{FF2B5EF4-FFF2-40B4-BE49-F238E27FC236}">
                <a16:creationId xmlns:a16="http://schemas.microsoft.com/office/drawing/2014/main" id="{C4C4324D-7935-3C25-F1CA-DE8ED783847D}"/>
              </a:ext>
            </a:extLst>
          </p:cNvPr>
          <p:cNvSpPr txBox="1"/>
          <p:nvPr/>
        </p:nvSpPr>
        <p:spPr>
          <a:xfrm>
            <a:off x="4087863" y="9610919"/>
            <a:ext cx="728724" cy="190500"/>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‘C’ grade </a:t>
            </a:r>
          </a:p>
        </p:txBody>
      </p:sp>
      <p:sp>
        <p:nvSpPr>
          <p:cNvPr id="18" name="AutoShape 18">
            <a:extLst>
              <a:ext uri="{FF2B5EF4-FFF2-40B4-BE49-F238E27FC236}">
                <a16:creationId xmlns:a16="http://schemas.microsoft.com/office/drawing/2014/main" id="{8E1DACDE-30D2-E183-60A9-916FCBEB2B52}"/>
              </a:ext>
            </a:extLst>
          </p:cNvPr>
          <p:cNvSpPr/>
          <p:nvPr/>
        </p:nvSpPr>
        <p:spPr>
          <a:xfrm flipV="1">
            <a:off x="4016991" y="8795481"/>
            <a:ext cx="2552292" cy="0"/>
          </a:xfrm>
          <a:prstGeom prst="line">
            <a:avLst/>
          </a:prstGeom>
          <a:ln w="9525" cap="flat">
            <a:solidFill>
              <a:srgbClr val="323834"/>
            </a:solidFill>
            <a:prstDash val="solid"/>
            <a:headEnd type="none" w="sm" len="sm"/>
            <a:tailEnd type="none" w="sm" len="sm"/>
          </a:ln>
        </p:spPr>
        <p:txBody>
          <a:bodyPr/>
          <a:lstStyle/>
          <a:p>
            <a:endParaRPr lang="en-IN"/>
          </a:p>
        </p:txBody>
      </p:sp>
      <p:pic>
        <p:nvPicPr>
          <p:cNvPr id="19" name="Picture 19">
            <a:extLst>
              <a:ext uri="{FF2B5EF4-FFF2-40B4-BE49-F238E27FC236}">
                <a16:creationId xmlns:a16="http://schemas.microsoft.com/office/drawing/2014/main" id="{88F23182-EC92-9A9A-EC55-9ADBA1FD9B28}"/>
              </a:ext>
            </a:extLst>
          </p:cNvPr>
          <p:cNvPicPr>
            <a:picLocks noChangeAspect="1"/>
          </p:cNvPicPr>
          <p:nvPr/>
        </p:nvPicPr>
        <p:blipFill>
          <a:blip r:embed="rId4"/>
          <a:stretch>
            <a:fillRect/>
          </a:stretch>
        </p:blipFill>
        <p:spPr>
          <a:xfrm>
            <a:off x="4662215" y="8799684"/>
            <a:ext cx="2178418" cy="545700"/>
          </a:xfrm>
          <a:prstGeom prst="rect">
            <a:avLst/>
          </a:prstGeom>
        </p:spPr>
      </p:pic>
      <p:pic>
        <p:nvPicPr>
          <p:cNvPr id="20" name="Picture 20">
            <a:extLst>
              <a:ext uri="{FF2B5EF4-FFF2-40B4-BE49-F238E27FC236}">
                <a16:creationId xmlns:a16="http://schemas.microsoft.com/office/drawing/2014/main" id="{46C43B60-C4CE-0088-19DF-DEB716414552}"/>
              </a:ext>
            </a:extLst>
          </p:cNvPr>
          <p:cNvPicPr>
            <a:picLocks noChangeAspect="1"/>
          </p:cNvPicPr>
          <p:nvPr/>
        </p:nvPicPr>
        <p:blipFill>
          <a:blip r:embed="rId5"/>
          <a:stretch>
            <a:fillRect/>
          </a:stretch>
        </p:blipFill>
        <p:spPr>
          <a:xfrm>
            <a:off x="4662215" y="9111713"/>
            <a:ext cx="2178418" cy="545700"/>
          </a:xfrm>
          <a:prstGeom prst="rect">
            <a:avLst/>
          </a:prstGeom>
        </p:spPr>
      </p:pic>
      <p:pic>
        <p:nvPicPr>
          <p:cNvPr id="21" name="Picture 21">
            <a:extLst>
              <a:ext uri="{FF2B5EF4-FFF2-40B4-BE49-F238E27FC236}">
                <a16:creationId xmlns:a16="http://schemas.microsoft.com/office/drawing/2014/main" id="{AEDC52CA-C134-A58E-5EF2-C879ACAF0319}"/>
              </a:ext>
            </a:extLst>
          </p:cNvPr>
          <p:cNvPicPr>
            <a:picLocks noChangeAspect="1"/>
          </p:cNvPicPr>
          <p:nvPr/>
        </p:nvPicPr>
        <p:blipFill>
          <a:blip r:embed="rId6"/>
          <a:stretch>
            <a:fillRect/>
          </a:stretch>
        </p:blipFill>
        <p:spPr>
          <a:xfrm>
            <a:off x="4671054" y="9447748"/>
            <a:ext cx="2072347" cy="528021"/>
          </a:xfrm>
          <a:prstGeom prst="rect">
            <a:avLst/>
          </a:prstGeom>
        </p:spPr>
      </p:pic>
      <p:grpSp>
        <p:nvGrpSpPr>
          <p:cNvPr id="22" name="Group 22">
            <a:extLst>
              <a:ext uri="{FF2B5EF4-FFF2-40B4-BE49-F238E27FC236}">
                <a16:creationId xmlns:a16="http://schemas.microsoft.com/office/drawing/2014/main" id="{4DD260C3-CC84-B386-90D5-6E65B94E3452}"/>
              </a:ext>
            </a:extLst>
          </p:cNvPr>
          <p:cNvGrpSpPr/>
          <p:nvPr/>
        </p:nvGrpSpPr>
        <p:grpSpPr>
          <a:xfrm>
            <a:off x="514088" y="8229227"/>
            <a:ext cx="2759498" cy="1186292"/>
            <a:chOff x="0" y="0"/>
            <a:chExt cx="3679330" cy="1581723"/>
          </a:xfrm>
        </p:grpSpPr>
        <p:sp>
          <p:nvSpPr>
            <p:cNvPr id="23" name="TextBox 23">
              <a:extLst>
                <a:ext uri="{FF2B5EF4-FFF2-40B4-BE49-F238E27FC236}">
                  <a16:creationId xmlns:a16="http://schemas.microsoft.com/office/drawing/2014/main" id="{414DE50E-B3A1-CAD9-A8F8-1878E17F4EB0}"/>
                </a:ext>
              </a:extLst>
            </p:cNvPr>
            <p:cNvSpPr txBox="1"/>
            <p:nvPr/>
          </p:nvSpPr>
          <p:spPr>
            <a:xfrm>
              <a:off x="6693" y="476823"/>
              <a:ext cx="2301808" cy="1104900"/>
            </a:xfrm>
            <a:prstGeom prst="rect">
              <a:avLst/>
            </a:prstGeom>
          </p:spPr>
          <p:txBody>
            <a:bodyPr lIns="0" tIns="0" rIns="0" bIns="0" rtlCol="0" anchor="t">
              <a:spAutoFit/>
            </a:bodyPr>
            <a:lstStyle/>
            <a:p>
              <a:pPr marL="0" lvl="0" indent="0" algn="l">
                <a:lnSpc>
                  <a:spcPts val="6599"/>
                </a:lnSpc>
                <a:spcBef>
                  <a:spcPct val="0"/>
                </a:spcBef>
              </a:pPr>
              <a:r>
                <a:rPr lang="en-US" sz="5499" b="1">
                  <a:solidFill>
                    <a:srgbClr val="0197F6"/>
                  </a:solidFill>
                  <a:latin typeface="Lato Bold"/>
                  <a:ea typeface="Lato Bold"/>
                  <a:cs typeface="Lato Bold"/>
                  <a:sym typeface="Lato Bold"/>
                </a:rPr>
                <a:t>1184</a:t>
              </a:r>
            </a:p>
          </p:txBody>
        </p:sp>
        <p:sp>
          <p:nvSpPr>
            <p:cNvPr id="24" name="TextBox 24">
              <a:extLst>
                <a:ext uri="{FF2B5EF4-FFF2-40B4-BE49-F238E27FC236}">
                  <a16:creationId xmlns:a16="http://schemas.microsoft.com/office/drawing/2014/main" id="{50FDCC13-6108-90A7-905A-BDC4F38FA66C}"/>
                </a:ext>
              </a:extLst>
            </p:cNvPr>
            <p:cNvSpPr txBox="1"/>
            <p:nvPr/>
          </p:nvSpPr>
          <p:spPr>
            <a:xfrm>
              <a:off x="1666386" y="1157335"/>
              <a:ext cx="2012944" cy="314325"/>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0197F6"/>
                  </a:solidFill>
                  <a:latin typeface="Lato Bold"/>
                  <a:ea typeface="Lato Bold"/>
                  <a:cs typeface="Lato Bold"/>
                  <a:sym typeface="Lato Bold"/>
                </a:rPr>
                <a:t>hours</a:t>
              </a:r>
            </a:p>
          </p:txBody>
        </p:sp>
        <p:sp>
          <p:nvSpPr>
            <p:cNvPr id="25" name="TextBox 25">
              <a:extLst>
                <a:ext uri="{FF2B5EF4-FFF2-40B4-BE49-F238E27FC236}">
                  <a16:creationId xmlns:a16="http://schemas.microsoft.com/office/drawing/2014/main" id="{24C411A2-D223-A67E-1475-590072B5FB63}"/>
                </a:ext>
              </a:extLst>
            </p:cNvPr>
            <p:cNvSpPr txBox="1"/>
            <p:nvPr/>
          </p:nvSpPr>
          <p:spPr>
            <a:xfrm>
              <a:off x="0" y="-9525"/>
              <a:ext cx="3431679" cy="250737"/>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CPE Hours During the Year</a:t>
              </a:r>
            </a:p>
          </p:txBody>
        </p:sp>
        <p:sp>
          <p:nvSpPr>
            <p:cNvPr id="26" name="AutoShape 26">
              <a:extLst>
                <a:ext uri="{FF2B5EF4-FFF2-40B4-BE49-F238E27FC236}">
                  <a16:creationId xmlns:a16="http://schemas.microsoft.com/office/drawing/2014/main" id="{6A47F4F1-0C12-E7B0-734E-1BE9CC03537E}"/>
                </a:ext>
              </a:extLst>
            </p:cNvPr>
            <p:cNvSpPr/>
            <p:nvPr/>
          </p:nvSpPr>
          <p:spPr>
            <a:xfrm flipV="1">
              <a:off x="1347" y="356173"/>
              <a:ext cx="3403056" cy="0"/>
            </a:xfrm>
            <a:prstGeom prst="line">
              <a:avLst/>
            </a:prstGeom>
            <a:ln w="12700" cap="flat">
              <a:solidFill>
                <a:srgbClr val="323834"/>
              </a:solidFill>
              <a:prstDash val="solid"/>
              <a:headEnd type="none" w="sm" len="sm"/>
              <a:tailEnd type="none" w="sm" len="sm"/>
            </a:ln>
          </p:spPr>
          <p:txBody>
            <a:bodyPr/>
            <a:lstStyle/>
            <a:p>
              <a:endParaRPr lang="en-IN"/>
            </a:p>
          </p:txBody>
        </p:sp>
      </p:grpSp>
      <p:sp>
        <p:nvSpPr>
          <p:cNvPr id="27" name="AutoShape 27">
            <a:extLst>
              <a:ext uri="{FF2B5EF4-FFF2-40B4-BE49-F238E27FC236}">
                <a16:creationId xmlns:a16="http://schemas.microsoft.com/office/drawing/2014/main" id="{F9FDF5E4-EB5A-D7BC-53DA-228AB62A5ECC}"/>
              </a:ext>
            </a:extLst>
          </p:cNvPr>
          <p:cNvSpPr/>
          <p:nvPr/>
        </p:nvSpPr>
        <p:spPr>
          <a:xfrm>
            <a:off x="485989" y="4460291"/>
            <a:ext cx="2581967" cy="0"/>
          </a:xfrm>
          <a:prstGeom prst="line">
            <a:avLst/>
          </a:prstGeom>
          <a:ln w="9525" cap="flat">
            <a:solidFill>
              <a:srgbClr val="323834"/>
            </a:solidFill>
            <a:prstDash val="solid"/>
            <a:headEnd type="none" w="sm" len="sm"/>
            <a:tailEnd type="none" w="sm" len="sm"/>
          </a:ln>
        </p:spPr>
        <p:txBody>
          <a:bodyPr/>
          <a:lstStyle/>
          <a:p>
            <a:endParaRPr lang="en-IN"/>
          </a:p>
        </p:txBody>
      </p:sp>
      <p:sp>
        <p:nvSpPr>
          <p:cNvPr id="28" name="TextBox 28">
            <a:extLst>
              <a:ext uri="{FF2B5EF4-FFF2-40B4-BE49-F238E27FC236}">
                <a16:creationId xmlns:a16="http://schemas.microsoft.com/office/drawing/2014/main" id="{950D2879-EEAC-20E6-D000-F4E62D5E04A9}"/>
              </a:ext>
            </a:extLst>
          </p:cNvPr>
          <p:cNvSpPr txBox="1"/>
          <p:nvPr/>
        </p:nvSpPr>
        <p:spPr>
          <a:xfrm>
            <a:off x="485989" y="4183570"/>
            <a:ext cx="2764848" cy="190500"/>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Engagement File Reviews</a:t>
            </a:r>
          </a:p>
        </p:txBody>
      </p:sp>
      <p:sp>
        <p:nvSpPr>
          <p:cNvPr id="29" name="TextBox 29">
            <a:extLst>
              <a:ext uri="{FF2B5EF4-FFF2-40B4-BE49-F238E27FC236}">
                <a16:creationId xmlns:a16="http://schemas.microsoft.com/office/drawing/2014/main" id="{A29A2158-7ED5-FEF8-D80E-3DAD67B52806}"/>
              </a:ext>
            </a:extLst>
          </p:cNvPr>
          <p:cNvSpPr txBox="1"/>
          <p:nvPr/>
        </p:nvSpPr>
        <p:spPr>
          <a:xfrm>
            <a:off x="517167" y="4580986"/>
            <a:ext cx="1659492" cy="333375"/>
          </a:xfrm>
          <a:prstGeom prst="rect">
            <a:avLst/>
          </a:prstGeom>
        </p:spPr>
        <p:txBody>
          <a:bodyPr lIns="0" tIns="0" rIns="0" bIns="0" rtlCol="0" anchor="t">
            <a:spAutoFit/>
          </a:bodyPr>
          <a:lstStyle/>
          <a:p>
            <a:pPr marL="0" lvl="0" indent="0" algn="l">
              <a:lnSpc>
                <a:spcPts val="1320"/>
              </a:lnSpc>
              <a:spcBef>
                <a:spcPct val="0"/>
              </a:spcBef>
            </a:pPr>
            <a:r>
              <a:rPr lang="en-US" sz="1100">
                <a:solidFill>
                  <a:srgbClr val="0197F6"/>
                </a:solidFill>
                <a:latin typeface="Lato"/>
                <a:ea typeface="Lato"/>
                <a:cs typeface="Lato"/>
                <a:sym typeface="Lato"/>
              </a:rPr>
              <a:t>Total engagement file reviews in 2024</a:t>
            </a:r>
          </a:p>
        </p:txBody>
      </p:sp>
      <p:sp>
        <p:nvSpPr>
          <p:cNvPr id="30" name="TextBox 30">
            <a:extLst>
              <a:ext uri="{FF2B5EF4-FFF2-40B4-BE49-F238E27FC236}">
                <a16:creationId xmlns:a16="http://schemas.microsoft.com/office/drawing/2014/main" id="{0951D5D8-9E44-D123-42C4-5D30C39B06B1}"/>
              </a:ext>
            </a:extLst>
          </p:cNvPr>
          <p:cNvSpPr txBox="1"/>
          <p:nvPr/>
        </p:nvSpPr>
        <p:spPr>
          <a:xfrm>
            <a:off x="1980284" y="4580986"/>
            <a:ext cx="768258" cy="219075"/>
          </a:xfrm>
          <a:prstGeom prst="rect">
            <a:avLst/>
          </a:prstGeom>
        </p:spPr>
        <p:txBody>
          <a:bodyPr lIns="0" tIns="0" rIns="0" bIns="0" rtlCol="0" anchor="t">
            <a:spAutoFit/>
          </a:bodyPr>
          <a:lstStyle/>
          <a:p>
            <a:pPr marL="0" lvl="0" indent="0" algn="r">
              <a:lnSpc>
                <a:spcPts val="1680"/>
              </a:lnSpc>
              <a:spcBef>
                <a:spcPct val="0"/>
              </a:spcBef>
            </a:pPr>
            <a:r>
              <a:rPr lang="en-US" sz="1400" b="1">
                <a:solidFill>
                  <a:srgbClr val="0197F6"/>
                </a:solidFill>
                <a:latin typeface="Lato Bold"/>
                <a:ea typeface="Lato Bold"/>
                <a:cs typeface="Lato Bold"/>
                <a:sym typeface="Lato Bold"/>
              </a:rPr>
              <a:t>12 files</a:t>
            </a:r>
          </a:p>
        </p:txBody>
      </p:sp>
      <p:pic>
        <p:nvPicPr>
          <p:cNvPr id="31" name="Picture 31">
            <a:extLst>
              <a:ext uri="{FF2B5EF4-FFF2-40B4-BE49-F238E27FC236}">
                <a16:creationId xmlns:a16="http://schemas.microsoft.com/office/drawing/2014/main" id="{DE9E48CC-AF14-4244-2013-931DA60A8964}"/>
              </a:ext>
            </a:extLst>
          </p:cNvPr>
          <p:cNvPicPr>
            <a:picLocks noChangeAspect="1"/>
          </p:cNvPicPr>
          <p:nvPr/>
        </p:nvPicPr>
        <p:blipFill>
          <a:blip r:embed="rId7"/>
          <a:stretch>
            <a:fillRect/>
          </a:stretch>
        </p:blipFill>
        <p:spPr>
          <a:xfrm>
            <a:off x="533482" y="5000477"/>
            <a:ext cx="2346207" cy="2670218"/>
          </a:xfrm>
          <a:prstGeom prst="rect">
            <a:avLst/>
          </a:prstGeom>
        </p:spPr>
      </p:pic>
      <p:sp>
        <p:nvSpPr>
          <p:cNvPr id="32" name="AutoShape 32">
            <a:extLst>
              <a:ext uri="{FF2B5EF4-FFF2-40B4-BE49-F238E27FC236}">
                <a16:creationId xmlns:a16="http://schemas.microsoft.com/office/drawing/2014/main" id="{5002C952-5C21-363F-40AC-3D49783D5852}"/>
              </a:ext>
            </a:extLst>
          </p:cNvPr>
          <p:cNvSpPr/>
          <p:nvPr/>
        </p:nvSpPr>
        <p:spPr>
          <a:xfrm>
            <a:off x="4033955" y="5412746"/>
            <a:ext cx="2584480" cy="0"/>
          </a:xfrm>
          <a:prstGeom prst="line">
            <a:avLst/>
          </a:prstGeom>
          <a:ln w="9525" cap="flat">
            <a:solidFill>
              <a:srgbClr val="323834"/>
            </a:solidFill>
            <a:prstDash val="solid"/>
            <a:headEnd type="none" w="sm" len="sm"/>
            <a:tailEnd type="none" w="sm" len="sm"/>
          </a:ln>
        </p:spPr>
        <p:txBody>
          <a:bodyPr/>
          <a:lstStyle/>
          <a:p>
            <a:endParaRPr lang="en-IN"/>
          </a:p>
        </p:txBody>
      </p:sp>
      <p:pic>
        <p:nvPicPr>
          <p:cNvPr id="33" name="Picture 33">
            <a:extLst>
              <a:ext uri="{FF2B5EF4-FFF2-40B4-BE49-F238E27FC236}">
                <a16:creationId xmlns:a16="http://schemas.microsoft.com/office/drawing/2014/main" id="{B49586EC-59EA-D47E-4C66-A77D6935B9EA}"/>
              </a:ext>
            </a:extLst>
          </p:cNvPr>
          <p:cNvPicPr>
            <a:picLocks noChangeAspect="1"/>
          </p:cNvPicPr>
          <p:nvPr/>
        </p:nvPicPr>
        <p:blipFill>
          <a:blip r:embed="rId8"/>
          <a:stretch>
            <a:fillRect/>
          </a:stretch>
        </p:blipFill>
        <p:spPr>
          <a:xfrm>
            <a:off x="3905472" y="5363842"/>
            <a:ext cx="2994271" cy="2391121"/>
          </a:xfrm>
          <a:prstGeom prst="rect">
            <a:avLst/>
          </a:prstGeom>
        </p:spPr>
      </p:pic>
      <p:sp>
        <p:nvSpPr>
          <p:cNvPr id="36" name="TextBox 34">
            <a:extLst>
              <a:ext uri="{FF2B5EF4-FFF2-40B4-BE49-F238E27FC236}">
                <a16:creationId xmlns:a16="http://schemas.microsoft.com/office/drawing/2014/main" id="{A599E5C1-8E20-AC71-950E-51BF21F4BBF9}"/>
              </a:ext>
            </a:extLst>
          </p:cNvPr>
          <p:cNvSpPr txBox="1"/>
          <p:nvPr/>
        </p:nvSpPr>
        <p:spPr>
          <a:xfrm>
            <a:off x="4033955" y="5136091"/>
            <a:ext cx="2573759"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Audit Team Composition in %</a:t>
            </a:r>
          </a:p>
        </p:txBody>
      </p:sp>
      <p:sp>
        <p:nvSpPr>
          <p:cNvPr id="37" name="TextBox 35">
            <a:extLst>
              <a:ext uri="{FF2B5EF4-FFF2-40B4-BE49-F238E27FC236}">
                <a16:creationId xmlns:a16="http://schemas.microsoft.com/office/drawing/2014/main" id="{FC5BAABF-21A0-E5BD-5ADE-73259A6F4C51}"/>
              </a:ext>
            </a:extLst>
          </p:cNvPr>
          <p:cNvSpPr txBox="1"/>
          <p:nvPr/>
        </p:nvSpPr>
        <p:spPr>
          <a:xfrm>
            <a:off x="5835785" y="5714038"/>
            <a:ext cx="299310" cy="161991"/>
          </a:xfrm>
          <a:prstGeom prst="rect">
            <a:avLst/>
          </a:prstGeom>
        </p:spPr>
        <p:txBody>
          <a:bodyPr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Staff </a:t>
            </a:r>
          </a:p>
        </p:txBody>
      </p:sp>
      <p:sp>
        <p:nvSpPr>
          <p:cNvPr id="38" name="TextBox 36">
            <a:extLst>
              <a:ext uri="{FF2B5EF4-FFF2-40B4-BE49-F238E27FC236}">
                <a16:creationId xmlns:a16="http://schemas.microsoft.com/office/drawing/2014/main" id="{42CDC24D-B400-5ECE-489E-CDC5B343EB66}"/>
              </a:ext>
            </a:extLst>
          </p:cNvPr>
          <p:cNvSpPr txBox="1"/>
          <p:nvPr/>
        </p:nvSpPr>
        <p:spPr>
          <a:xfrm>
            <a:off x="5463741" y="6228322"/>
            <a:ext cx="355699" cy="161991"/>
          </a:xfrm>
          <a:prstGeom prst="rect">
            <a:avLst/>
          </a:prstGeom>
        </p:spPr>
        <p:txBody>
          <a:bodyPr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Senior</a:t>
            </a:r>
          </a:p>
        </p:txBody>
      </p:sp>
      <p:sp>
        <p:nvSpPr>
          <p:cNvPr id="39" name="TextBox 37">
            <a:extLst>
              <a:ext uri="{FF2B5EF4-FFF2-40B4-BE49-F238E27FC236}">
                <a16:creationId xmlns:a16="http://schemas.microsoft.com/office/drawing/2014/main" id="{7CAAE704-6DCC-FAF8-5FCC-651364B09192}"/>
              </a:ext>
            </a:extLst>
          </p:cNvPr>
          <p:cNvSpPr txBox="1"/>
          <p:nvPr/>
        </p:nvSpPr>
        <p:spPr>
          <a:xfrm>
            <a:off x="5128908" y="6742606"/>
            <a:ext cx="547398" cy="153888"/>
          </a:xfrm>
          <a:prstGeom prst="rect">
            <a:avLst/>
          </a:prstGeom>
        </p:spPr>
        <p:txBody>
          <a:bodyPr wrap="square" lIns="0" tIns="0" rIns="0" bIns="0" rtlCol="0" anchor="t">
            <a:spAutoFit/>
          </a:bodyPr>
          <a:lstStyle/>
          <a:p>
            <a:pPr algn="r">
              <a:lnSpc>
                <a:spcPts val="1200"/>
              </a:lnSpc>
              <a:spcBef>
                <a:spcPct val="0"/>
              </a:spcBef>
            </a:pPr>
            <a:r>
              <a:rPr lang="en-US" sz="1000" dirty="0">
                <a:solidFill>
                  <a:srgbClr val="000000"/>
                </a:solidFill>
                <a:latin typeface="Lato"/>
                <a:ea typeface="Lato"/>
                <a:cs typeface="Lato"/>
                <a:sym typeface="Lato"/>
              </a:rPr>
              <a:t>Manager</a:t>
            </a:r>
          </a:p>
        </p:txBody>
      </p:sp>
      <p:sp>
        <p:nvSpPr>
          <p:cNvPr id="40" name="TextBox 38">
            <a:extLst>
              <a:ext uri="{FF2B5EF4-FFF2-40B4-BE49-F238E27FC236}">
                <a16:creationId xmlns:a16="http://schemas.microsoft.com/office/drawing/2014/main" id="{58C8AD9D-B4E2-8A4C-1A2D-7AE716D9F421}"/>
              </a:ext>
            </a:extLst>
          </p:cNvPr>
          <p:cNvSpPr txBox="1"/>
          <p:nvPr/>
        </p:nvSpPr>
        <p:spPr>
          <a:xfrm>
            <a:off x="4393972" y="7217734"/>
            <a:ext cx="470614" cy="153888"/>
          </a:xfrm>
          <a:prstGeom prst="rect">
            <a:avLst/>
          </a:prstGeom>
        </p:spPr>
        <p:txBody>
          <a:bodyPr wrap="square" lIns="0" tIns="0" rIns="0" bIns="0" rtlCol="0" anchor="t">
            <a:spAutoFit/>
          </a:bodyPr>
          <a:lstStyle/>
          <a:p>
            <a:pPr algn="r">
              <a:lnSpc>
                <a:spcPts val="1200"/>
              </a:lnSpc>
              <a:spcBef>
                <a:spcPct val="0"/>
              </a:spcBef>
            </a:pPr>
            <a:r>
              <a:rPr lang="en-US" sz="1000" dirty="0">
                <a:solidFill>
                  <a:srgbClr val="000000"/>
                </a:solidFill>
                <a:latin typeface="Lato"/>
                <a:ea typeface="Lato"/>
                <a:cs typeface="Lato"/>
                <a:sym typeface="Lato"/>
              </a:rPr>
              <a:t>Partner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44516F47-10ED-DE8F-B406-B17FFE7DEAD8}"/>
              </a:ext>
            </a:extLst>
          </p:cNvPr>
          <p:cNvSpPr/>
          <p:nvPr/>
        </p:nvSpPr>
        <p:spPr>
          <a:xfrm>
            <a:off x="0" y="0"/>
            <a:ext cx="7556500" cy="1763707"/>
          </a:xfrm>
          <a:custGeom>
            <a:avLst/>
            <a:gdLst/>
            <a:ahLst/>
            <a:cxnLst/>
            <a:rect l="l" t="t" r="r" b="b"/>
            <a:pathLst>
              <a:path w="8354042" h="2015413">
                <a:moveTo>
                  <a:pt x="0" y="0"/>
                </a:moveTo>
                <a:lnTo>
                  <a:pt x="8354042" y="0"/>
                </a:lnTo>
                <a:lnTo>
                  <a:pt x="8354042" y="2015412"/>
                </a:lnTo>
                <a:lnTo>
                  <a:pt x="0" y="2015412"/>
                </a:lnTo>
                <a:lnTo>
                  <a:pt x="0" y="0"/>
                </a:lnTo>
                <a:close/>
              </a:path>
            </a:pathLst>
          </a:custGeom>
          <a:blipFill>
            <a:blip r:embed="rId2"/>
            <a:stretch>
              <a:fillRect l="-4906" t="-14272" r="-5649"/>
            </a:stretch>
          </a:blipFill>
        </p:spPr>
        <p:txBody>
          <a:bodyPr/>
          <a:lstStyle/>
          <a:p>
            <a:endParaRPr lang="en-IN"/>
          </a:p>
        </p:txBody>
      </p:sp>
      <p:sp>
        <p:nvSpPr>
          <p:cNvPr id="2" name="AutoShape 2"/>
          <p:cNvSpPr/>
          <p:nvPr/>
        </p:nvSpPr>
        <p:spPr>
          <a:xfrm>
            <a:off x="485989" y="10199090"/>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4" name="Freeform 4"/>
          <p:cNvSpPr/>
          <p:nvPr/>
        </p:nvSpPr>
        <p:spPr>
          <a:xfrm>
            <a:off x="6597350" y="4779052"/>
            <a:ext cx="432011" cy="228966"/>
          </a:xfrm>
          <a:custGeom>
            <a:avLst/>
            <a:gdLst/>
            <a:ahLst/>
            <a:cxnLst/>
            <a:rect l="l" t="t" r="r" b="b"/>
            <a:pathLst>
              <a:path w="432011" h="228966">
                <a:moveTo>
                  <a:pt x="0" y="0"/>
                </a:moveTo>
                <a:lnTo>
                  <a:pt x="432011" y="0"/>
                </a:lnTo>
                <a:lnTo>
                  <a:pt x="432011" y="228966"/>
                </a:lnTo>
                <a:lnTo>
                  <a:pt x="0" y="22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5" name="AutoShape 5"/>
          <p:cNvSpPr/>
          <p:nvPr/>
        </p:nvSpPr>
        <p:spPr>
          <a:xfrm>
            <a:off x="495345" y="5542493"/>
            <a:ext cx="6569311" cy="0"/>
          </a:xfrm>
          <a:prstGeom prst="line">
            <a:avLst/>
          </a:prstGeom>
          <a:ln w="9525" cap="flat">
            <a:solidFill>
              <a:srgbClr val="0197F6"/>
            </a:solidFill>
            <a:prstDash val="solid"/>
            <a:headEnd type="none" w="sm" len="sm"/>
            <a:tailEnd type="none" w="sm" len="sm"/>
          </a:ln>
        </p:spPr>
        <p:txBody>
          <a:bodyPr/>
          <a:lstStyle/>
          <a:p>
            <a:endParaRPr lang="en-IN"/>
          </a:p>
        </p:txBody>
      </p:sp>
      <p:sp>
        <p:nvSpPr>
          <p:cNvPr id="6" name="Freeform 6"/>
          <p:cNvSpPr/>
          <p:nvPr/>
        </p:nvSpPr>
        <p:spPr>
          <a:xfrm>
            <a:off x="3775322" y="5709620"/>
            <a:ext cx="3289333" cy="4226380"/>
          </a:xfrm>
          <a:custGeom>
            <a:avLst/>
            <a:gdLst/>
            <a:ahLst/>
            <a:cxnLst/>
            <a:rect l="l" t="t" r="r" b="b"/>
            <a:pathLst>
              <a:path w="3289333" h="4226380">
                <a:moveTo>
                  <a:pt x="0" y="0"/>
                </a:moveTo>
                <a:lnTo>
                  <a:pt x="3289333" y="0"/>
                </a:lnTo>
                <a:lnTo>
                  <a:pt x="3289333" y="4226380"/>
                </a:lnTo>
                <a:lnTo>
                  <a:pt x="0" y="4226380"/>
                </a:lnTo>
                <a:lnTo>
                  <a:pt x="0" y="0"/>
                </a:lnTo>
                <a:close/>
              </a:path>
            </a:pathLst>
          </a:custGeom>
          <a:blipFill>
            <a:blip r:embed="rId5"/>
            <a:stretch>
              <a:fillRect t="-6953" b="-9862"/>
            </a:stretch>
          </a:blipFill>
        </p:spPr>
        <p:txBody>
          <a:bodyPr/>
          <a:lstStyle/>
          <a:p>
            <a:endParaRPr lang="en-IN"/>
          </a:p>
        </p:txBody>
      </p:sp>
      <p:sp>
        <p:nvSpPr>
          <p:cNvPr id="7" name="TextBox 7"/>
          <p:cNvSpPr txBox="1"/>
          <p:nvPr/>
        </p:nvSpPr>
        <p:spPr>
          <a:xfrm>
            <a:off x="485989" y="168078"/>
            <a:ext cx="5259919" cy="1381125"/>
          </a:xfrm>
          <a:prstGeom prst="rect">
            <a:avLst/>
          </a:prstGeom>
        </p:spPr>
        <p:txBody>
          <a:bodyPr lIns="0" tIns="0" rIns="0" bIns="0" rtlCol="0" anchor="t">
            <a:spAutoFit/>
          </a:bodyPr>
          <a:lstStyle/>
          <a:p>
            <a:pPr algn="l">
              <a:lnSpc>
                <a:spcPts val="3600"/>
              </a:lnSpc>
            </a:pPr>
            <a:r>
              <a:rPr lang="en-US" sz="3000" b="1" dirty="0">
                <a:solidFill>
                  <a:srgbClr val="FFFFFF"/>
                </a:solidFill>
                <a:latin typeface="Lato Bold"/>
                <a:ea typeface="Lato Bold"/>
                <a:cs typeface="Lato Bold"/>
                <a:sym typeface="Lato Bold"/>
              </a:rPr>
              <a:t>Audit Quality: </a:t>
            </a:r>
          </a:p>
          <a:p>
            <a:pPr algn="l">
              <a:lnSpc>
                <a:spcPts val="3600"/>
              </a:lnSpc>
            </a:pPr>
            <a:r>
              <a:rPr lang="en-US" sz="3000" b="1" dirty="0">
                <a:solidFill>
                  <a:srgbClr val="FFFFFF"/>
                </a:solidFill>
                <a:latin typeface="Lato Bold"/>
                <a:ea typeface="Lato Bold"/>
                <a:cs typeface="Lato Bold"/>
                <a:sym typeface="Lato Bold"/>
              </a:rPr>
              <a:t>A Commitment to Trust and Professional Integrity</a:t>
            </a:r>
          </a:p>
        </p:txBody>
      </p:sp>
      <p:sp>
        <p:nvSpPr>
          <p:cNvPr id="8" name="TextBox 8"/>
          <p:cNvSpPr txBox="1"/>
          <p:nvPr/>
        </p:nvSpPr>
        <p:spPr>
          <a:xfrm>
            <a:off x="485989" y="10366347"/>
            <a:ext cx="1308746" cy="15880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SERVICES LLP</a:t>
            </a:r>
          </a:p>
        </p:txBody>
      </p:sp>
      <p:sp>
        <p:nvSpPr>
          <p:cNvPr id="10" name="TextBox 10"/>
          <p:cNvSpPr txBox="1"/>
          <p:nvPr/>
        </p:nvSpPr>
        <p:spPr>
          <a:xfrm>
            <a:off x="495345" y="2029312"/>
            <a:ext cx="6559955" cy="2286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audit quality serves as the foundation of our work, reflecting our dedication to maintaining the highest standards of trust, transparency, and professionalism. We view audit quality as the assurance of consistent, reliable, and accurate services, where:</a:t>
            </a:r>
          </a:p>
          <a:p>
            <a:pPr marL="237491" lvl="1" indent="-118745" algn="l">
              <a:lnSpc>
                <a:spcPts val="1540"/>
              </a:lnSpc>
              <a:buFont typeface="Arial"/>
              <a:buChar char="•"/>
            </a:pPr>
            <a:r>
              <a:rPr lang="en-US" sz="1100">
                <a:solidFill>
                  <a:srgbClr val="000000"/>
                </a:solidFill>
                <a:latin typeface="Lato"/>
                <a:ea typeface="Lato"/>
                <a:cs typeface="Lato"/>
                <a:sym typeface="Lato"/>
              </a:rPr>
              <a:t>We adhere strictly to regulatory and professional standards.</a:t>
            </a:r>
          </a:p>
          <a:p>
            <a:pPr marL="237491" lvl="1" indent="-118745" algn="l">
              <a:lnSpc>
                <a:spcPts val="1540"/>
              </a:lnSpc>
              <a:buFont typeface="Arial"/>
              <a:buChar char="•"/>
            </a:pPr>
            <a:r>
              <a:rPr lang="en-US" sz="1100">
                <a:solidFill>
                  <a:srgbClr val="000000"/>
                </a:solidFill>
                <a:latin typeface="Lato"/>
                <a:ea typeface="Lato"/>
                <a:cs typeface="Lato"/>
                <a:sym typeface="Lato"/>
              </a:rPr>
              <a:t>Our teams apply objectivity, skepticism, and independence.</a:t>
            </a:r>
          </a:p>
          <a:p>
            <a:pPr marL="237491" lvl="1" indent="-118745" algn="l">
              <a:lnSpc>
                <a:spcPts val="1540"/>
              </a:lnSpc>
              <a:buFont typeface="Arial"/>
              <a:buChar char="•"/>
            </a:pPr>
            <a:r>
              <a:rPr lang="en-US" sz="1100">
                <a:solidFill>
                  <a:srgbClr val="000000"/>
                </a:solidFill>
                <a:latin typeface="Lato"/>
                <a:ea typeface="Lato"/>
                <a:cs typeface="Lato"/>
                <a:sym typeface="Lato"/>
              </a:rPr>
              <a:t>We assess risks thoroughly, act promptly on findings, and use informed judgment.</a:t>
            </a:r>
          </a:p>
          <a:p>
            <a:pPr marL="237491" lvl="1" indent="-118745" algn="l">
              <a:lnSpc>
                <a:spcPts val="1540"/>
              </a:lnSpc>
              <a:buFont typeface="Arial"/>
              <a:buChar char="•"/>
            </a:pPr>
            <a:r>
              <a:rPr lang="en-US" sz="1100">
                <a:solidFill>
                  <a:srgbClr val="000000"/>
                </a:solidFill>
                <a:latin typeface="Lato"/>
                <a:ea typeface="Lato"/>
                <a:cs typeface="Lato"/>
                <a:sym typeface="Lato"/>
              </a:rPr>
              <a:t>We understand the client's operations and external environment, providing a tailored approach to risk management.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Audit quality goes beyond delivering financial statements; it is about securing the trust of our clients, their stakeholders, and the broader market by demonstrating our ability to challenge, question, and ensure compliance with both the spirit and letter of the law.</a:t>
            </a:r>
          </a:p>
        </p:txBody>
      </p:sp>
      <p:sp>
        <p:nvSpPr>
          <p:cNvPr id="11" name="TextBox 11"/>
          <p:cNvSpPr txBox="1"/>
          <p:nvPr/>
        </p:nvSpPr>
        <p:spPr>
          <a:xfrm>
            <a:off x="495345" y="4706198"/>
            <a:ext cx="5841268" cy="742950"/>
          </a:xfrm>
          <a:prstGeom prst="rect">
            <a:avLst/>
          </a:prstGeom>
        </p:spPr>
        <p:txBody>
          <a:bodyPr lIns="0" tIns="0" rIns="0" bIns="0" rtlCol="0" anchor="t">
            <a:spAutoFit/>
          </a:bodyPr>
          <a:lstStyle/>
          <a:p>
            <a:pPr algn="l">
              <a:lnSpc>
                <a:spcPts val="2999"/>
              </a:lnSpc>
            </a:pPr>
            <a:r>
              <a:rPr lang="en-US" sz="2499" dirty="0">
                <a:solidFill>
                  <a:srgbClr val="0197F6"/>
                </a:solidFill>
                <a:latin typeface="Lato"/>
                <a:ea typeface="Lato"/>
                <a:cs typeface="Lato"/>
                <a:sym typeface="Lato"/>
              </a:rPr>
              <a:t>Our Commitment to Excellence: Core Principles of Audit Quality</a:t>
            </a:r>
          </a:p>
        </p:txBody>
      </p:sp>
      <p:sp>
        <p:nvSpPr>
          <p:cNvPr id="12" name="TextBox 12"/>
          <p:cNvSpPr txBox="1"/>
          <p:nvPr/>
        </p:nvSpPr>
        <p:spPr>
          <a:xfrm>
            <a:off x="495345" y="5681045"/>
            <a:ext cx="2920634" cy="4191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Audit quality is not just a standard but a mindset. Our approach is built on principles that ensure we deliver reliable and independent audit opinions, including:</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Challenging assumptions through professional skepticism.</a:t>
            </a:r>
          </a:p>
          <a:p>
            <a:pPr marL="237491" lvl="1" indent="-118745" algn="l">
              <a:lnSpc>
                <a:spcPts val="1540"/>
              </a:lnSpc>
              <a:buFont typeface="Arial"/>
              <a:buChar char="•"/>
            </a:pPr>
            <a:r>
              <a:rPr lang="en-US" sz="1100">
                <a:solidFill>
                  <a:srgbClr val="000000"/>
                </a:solidFill>
                <a:latin typeface="Lato"/>
                <a:ea typeface="Lato"/>
                <a:cs typeface="Lato"/>
                <a:sym typeface="Lato"/>
              </a:rPr>
              <a:t>Ensuring meticulous planning and timely resolution of issues.</a:t>
            </a:r>
          </a:p>
          <a:p>
            <a:pPr marL="237491" lvl="1" indent="-118745" algn="l">
              <a:lnSpc>
                <a:spcPts val="1540"/>
              </a:lnSpc>
              <a:buFont typeface="Arial"/>
              <a:buChar char="•"/>
            </a:pPr>
            <a:r>
              <a:rPr lang="en-US" sz="1100">
                <a:solidFill>
                  <a:srgbClr val="000000"/>
                </a:solidFill>
                <a:latin typeface="Lato"/>
                <a:ea typeface="Lato"/>
                <a:cs typeface="Lato"/>
                <a:sym typeface="Lato"/>
              </a:rPr>
              <a:t>Fostering open dialogue with management and audit committees.</a:t>
            </a:r>
          </a:p>
          <a:p>
            <a:pPr marL="237491" lvl="1" indent="-118745" algn="l">
              <a:lnSpc>
                <a:spcPts val="1540"/>
              </a:lnSpc>
              <a:buFont typeface="Arial"/>
              <a:buChar char="•"/>
            </a:pPr>
            <a:r>
              <a:rPr lang="en-US" sz="1100">
                <a:solidFill>
                  <a:srgbClr val="000000"/>
                </a:solidFill>
                <a:latin typeface="Lato"/>
                <a:ea typeface="Lato"/>
                <a:cs typeface="Lato"/>
                <a:sym typeface="Lato"/>
              </a:rPr>
              <a:t>Maintaining a culture of supervision and continuous improvement.</a:t>
            </a:r>
          </a:p>
          <a:p>
            <a:pPr marL="237491" lvl="1" indent="-118745" algn="l">
              <a:lnSpc>
                <a:spcPts val="1540"/>
              </a:lnSpc>
              <a:buFont typeface="Arial"/>
              <a:buChar char="•"/>
            </a:pPr>
            <a:r>
              <a:rPr lang="en-US" sz="1100">
                <a:solidFill>
                  <a:srgbClr val="000000"/>
                </a:solidFill>
                <a:latin typeface="Lato"/>
                <a:ea typeface="Lato"/>
                <a:cs typeface="Lato"/>
                <a:sym typeface="Lato"/>
              </a:rPr>
              <a:t>Recognizing the significant role, we play in sustaining confidence in financial reporting.</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These principles reflect our unwavering commitment to providing clients with audits that stand up to scrutiny, while also adhering to ethical obligations. Our goal is to provide value to stakeholders by ensuring the integrity of financial information.</a:t>
            </a:r>
          </a:p>
        </p:txBody>
      </p:sp>
      <p:sp>
        <p:nvSpPr>
          <p:cNvPr id="3" name="TextBox 16">
            <a:extLst>
              <a:ext uri="{FF2B5EF4-FFF2-40B4-BE49-F238E27FC236}">
                <a16:creationId xmlns:a16="http://schemas.microsoft.com/office/drawing/2014/main" id="{EFDB7666-8FC0-B621-4E08-D682E72A5C59}"/>
              </a:ext>
            </a:extLst>
          </p:cNvPr>
          <p:cNvSpPr txBox="1"/>
          <p:nvPr/>
        </p:nvSpPr>
        <p:spPr>
          <a:xfrm>
            <a:off x="6670579" y="10336502"/>
            <a:ext cx="384721" cy="152349"/>
          </a:xfrm>
          <a:prstGeom prst="rect">
            <a:avLst/>
          </a:prstGeom>
        </p:spPr>
        <p:txBody>
          <a:bodyPr wrap="none" lIns="0" tIns="0" rIns="0" bIns="0" rtlCol="0" anchor="t">
            <a:spAutoFit/>
          </a:bodyPr>
          <a:lstStyle/>
          <a:p>
            <a:pPr lvl="0" indent="0" algn="just">
              <a:lnSpc>
                <a:spcPts val="1299"/>
              </a:lnSpc>
              <a:spcBef>
                <a:spcPct val="0"/>
              </a:spcBef>
            </a:pPr>
            <a:r>
              <a:rPr lang="en-US" sz="999" b="1" dirty="0">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just">
                <a:lnSpc>
                  <a:spcPts val="1299"/>
                </a:lnSpc>
                <a:spcBef>
                  <a:spcPct val="0"/>
                </a:spcBef>
              </a:pPr>
              <a:t>9</a:t>
            </a:fld>
            <a:endParaRPr lang="en-US" sz="999" b="1" dirty="0">
              <a:solidFill>
                <a:srgbClr val="A6A6A6"/>
              </a:solidFill>
              <a:latin typeface="Lato"/>
              <a:ea typeface="Lato"/>
              <a:cs typeface="Lato"/>
              <a:sym typeface="Lato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197F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00972c-fe7a-46fe-9555-593fefb149c9">
      <Terms xmlns="http://schemas.microsoft.com/office/infopath/2007/PartnerControls"/>
    </lcf76f155ced4ddcb4097134ff3c332f>
    <TaxCatchAll xmlns="1a1935cc-e823-4c36-81c3-4f412cd3e8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FFB4D1FBB9EE4C9EE818F09EBA6917" ma:contentTypeVersion="15" ma:contentTypeDescription="Create a new document." ma:contentTypeScope="" ma:versionID="7427ef20fa70e5694b90b5ea48a8b5a9">
  <xsd:schema xmlns:xsd="http://www.w3.org/2001/XMLSchema" xmlns:xs="http://www.w3.org/2001/XMLSchema" xmlns:p="http://schemas.microsoft.com/office/2006/metadata/properties" xmlns:ns2="4800972c-fe7a-46fe-9555-593fefb149c9" xmlns:ns3="1a1935cc-e823-4c36-81c3-4f412cd3e86f" targetNamespace="http://schemas.microsoft.com/office/2006/metadata/properties" ma:root="true" ma:fieldsID="23cb150085a4cc21d9b0c2e04446a880" ns2:_="" ns3:_="">
    <xsd:import namespace="4800972c-fe7a-46fe-9555-593fefb149c9"/>
    <xsd:import namespace="1a1935cc-e823-4c36-81c3-4f412cd3e8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00972c-fe7a-46fe-9555-593fefb14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d3350db-da75-40dc-90da-ee2114d5bc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1935cc-e823-4c36-81c3-4f412cd3e8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76f40bf-43b5-4c38-9b31-5a688703c2ea}" ma:internalName="TaxCatchAll" ma:showField="CatchAllData" ma:web="1a1935cc-e823-4c36-81c3-4f412cd3e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4CF2B8-40EF-4D95-B21B-335529A1427C}">
  <ds:schemaRefs>
    <ds:schemaRef ds:uri="http://schemas.microsoft.com/sharepoint/v3/contenttype/forms"/>
  </ds:schemaRefs>
</ds:datastoreItem>
</file>

<file path=customXml/itemProps2.xml><?xml version="1.0" encoding="utf-8"?>
<ds:datastoreItem xmlns:ds="http://schemas.openxmlformats.org/officeDocument/2006/customXml" ds:itemID="{18A79717-2F4D-4290-BA02-CDC1D0921471}">
  <ds:schemaRefs>
    <ds:schemaRef ds:uri="http://schemas.microsoft.com/office/2006/metadata/properties"/>
    <ds:schemaRef ds:uri="http://schemas.microsoft.com/office/infopath/2007/PartnerControls"/>
    <ds:schemaRef ds:uri="4800972c-fe7a-46fe-9555-593fefb149c9"/>
    <ds:schemaRef ds:uri="1a1935cc-e823-4c36-81c3-4f412cd3e86f"/>
  </ds:schemaRefs>
</ds:datastoreItem>
</file>

<file path=customXml/itemProps3.xml><?xml version="1.0" encoding="utf-8"?>
<ds:datastoreItem xmlns:ds="http://schemas.openxmlformats.org/officeDocument/2006/customXml" ds:itemID="{4259C2DA-E3B8-4B76-8D1E-36B1667F4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00972c-fe7a-46fe-9555-593fefb149c9"/>
    <ds:schemaRef ds:uri="1a1935cc-e823-4c36-81c3-4f412cd3e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TotalTime>
  <Words>7621</Words>
  <Application>Microsoft Office PowerPoint</Application>
  <PresentationFormat>Custom</PresentationFormat>
  <Paragraphs>636</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KNAV Services LLP_V3</dc:title>
  <dc:creator>Mohanraj K</dc:creator>
  <cp:lastModifiedBy>Mohanraj K</cp:lastModifiedBy>
  <cp:revision>27</cp:revision>
  <dcterms:created xsi:type="dcterms:W3CDTF">2006-08-16T00:00:00Z</dcterms:created>
  <dcterms:modified xsi:type="dcterms:W3CDTF">2025-01-31T05:07:59Z</dcterms:modified>
  <dc:identifier>DAGdXBDMYKk</dc:identifier>
</cp:coreProperties>
</file>

<file path=docProps/custom.xml><?xml version="1.0" encoding="utf-8"?>
<op:Properties xmlns:vt="http://schemas.openxmlformats.org/officeDocument/2006/docPropsVTypes" xmlns:op="http://schemas.openxmlformats.org/officeDocument/2006/custom-properties">
  <op:property fmtid="{D5CDD505-2E9C-101B-9397-08002B2CF9AE}" pid="5" name="ContentTypeId">
    <vt:lpwstr>0x01010098FFB4D1FBB9EE4C9EE818F09EBA6917</vt:lpwstr>
  </op:property>
  <op:property fmtid="{D5CDD505-2E9C-101B-9397-08002B2CF9AE}" pid="6" name="MediaServiceImageTags">
    <vt:lpwstr/>
  </op:property>
  <op:property fmtid="{D5CDD505-2E9C-101B-9397-08002B2CF9AE}" pid="7" name="STCat_9f248100-7e73-4ca1-a2a6-a383422d450f_Version">
    <vt:lpwstr>1</vt:lpwstr>
  </op:property>
  <op:property fmtid="{D5CDD505-2E9C-101B-9397-08002B2CF9AE}" pid="8" name="STCat_9f248100-7e73-4ca1-a2a6-a383422d450f_Id">
    <vt:lpwstr>9f248100-7e73-4ca1-a2a6-a383422d450f</vt:lpwstr>
  </op:property>
  <op:property fmtid="{D5CDD505-2E9C-101B-9397-08002B2CF9AE}" pid="9" name="STCat_9f248100-7e73-4ca1-a2a6-a383422d450f_Name">
    <vt:lpwstr>All File Upload Block</vt:lpwstr>
  </op:property>
</op:Properties>
</file>